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media/image4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815" r:id="rId2"/>
    <p:sldMasterId id="2147483827" r:id="rId3"/>
  </p:sldMasterIdLst>
  <p:sldIdLst>
    <p:sldId id="256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78" r:id="rId26"/>
    <p:sldId id="280" r:id="rId27"/>
    <p:sldId id="277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3:00:57.9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3:04:04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3:06:53.7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3:17:20.6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2T13:20:35.6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04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127E-9C1F-4D5B-A851-043B026E6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FF86A-F59A-4933-AE82-1EC9C070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0572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2E07-C00E-43DA-92CF-1AFB158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072B-A20D-41B1-9285-DDF042DB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58900-BB7D-4CDD-A34A-BECB3ABC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2B1C-0D9A-4074-85C2-16E4CEE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AA82-A637-4E36-852C-16E77FC9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3569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FEF0-C958-4197-A4D5-AA271C2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B68B-DF64-4091-B0B4-842F9AC0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9734-D451-49F8-9506-8751317B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BC7E-E168-4CC4-BE55-261274CF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E4A2-A1C3-4BF8-85DF-7BFF4C1E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3476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6BE5-49A2-4111-9BC3-1606D185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FBD9-5C1A-4AD9-87E2-D8A563F76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20DC3-0795-43B8-92C4-5E29D51C9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59763-DAC9-411C-B650-12779A13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3753-8307-40CC-8BE9-AD2CF196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05D56-17DF-4483-AB44-A06BA5C2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473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A628-9651-478D-BAD0-E39CE4DE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15FF7-356E-4AF6-A001-0D128B45F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83329-295C-497F-AFDD-1276AD1FA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48E4B-90F4-4E7E-9E2E-1F76240B5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B924C-3CA3-49D8-ACDC-538AF9952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05136-8283-42ED-811F-BBE980FE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7576-ABB2-4D81-8BDC-9AB2B6D1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D3391-39AF-4B2F-8B8E-C99E0639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7090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FB2D-DB9C-473F-9F9D-244E7D7A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3B2D1-7694-4D17-A413-0694C13D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B7486-029D-4FC2-85D1-8076D5AD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2B2BD-9253-446A-A27F-3F2E2218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3532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CA04D-7AA7-4198-B3F4-54180A04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0088F-9811-4359-970E-AE29C670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8CD7-BA4D-47AF-8EF9-E8A7943C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6410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C789-A644-4674-8256-3B39BB8E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A11-CA5A-4CFB-AC46-C1B6D1AE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547E9-45CA-41F4-8E90-041E9488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90583-F6A8-44EA-BD73-34E7DEA7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F624D-BC84-4D74-A6E2-18CE25F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2B52E-AEBF-4E09-BA34-C11963A4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978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4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ACAD-9F34-44D1-A2CA-ABCB3A07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672F7-7481-4686-808B-5C989AF42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6EAF2-B2F9-45A9-BEC5-69922E5A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EC96E-F870-463F-9BE0-00E8FFB4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1467-2329-425D-A57F-BE6276B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4C3A-8908-4826-8D31-19BDB8E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9891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7FB4-3C68-4D62-BD4A-A6296BF3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2DECD-DE14-4CEA-AD9B-97CFB200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8067-889A-42F8-ABB3-C52406EE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26CA-A452-444D-AB34-F2445F80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1EF82-2554-4F51-8AEC-6B00899C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2024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C7B6E-3902-4185-8DE5-34EE7D705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BC7CD-9C6A-4C40-AB59-47BD1EA99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C3A01-E055-4AE7-85A7-871AE04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12/06/2021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FC019-AC14-4827-B828-FFE3B22D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2E60-6E90-4DD4-8984-39C38F8B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0787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FB82-E243-4360-BD38-F874853DF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095A5-B362-4ADC-A59B-332DA98B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98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BBCD-AA3C-4BAF-BF91-1C399E95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350E-C6EF-485C-A821-E7DEAAF8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2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245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6FE7-4C36-4D90-9170-73C3D45D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794D-37CA-41E5-BDC8-89AFB8011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156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978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35E3-8F11-4C3B-A835-00A3FA2C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C732-1935-452C-B457-5003F08F0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E9721-B84F-4FC5-994E-853D71D49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064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703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371B-5911-482F-A9DD-37B17981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4D85F-E12D-4A80-BE50-618DFE684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C5C02-31BA-4D23-BE05-361709CDD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134ED-31ED-4414-AB39-0F7EA54D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35840-9C22-46C6-823A-21074714B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269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362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C6D-5026-4B3C-BCCA-895A28FA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320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73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22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B1A-CE80-41A2-849B-D0C95F0F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C02C-E91B-46D8-BDD5-9D27E441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7582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3817B-930D-4568-B0D8-D793F9D70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213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045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19CA-4382-46D2-99E2-21DFA4C5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B65D8-C7CD-4DD6-901A-96485618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758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05EBE-4B22-40EF-9415-CC0206479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372137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511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208" y="1648087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161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8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1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3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3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webp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2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D37C2-2623-4FCF-AA9D-465786CE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51AF-022D-44AF-9281-C4B69087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22EFC-D953-4CBE-96A8-0DF4126C9F48}"/>
              </a:ext>
            </a:extLst>
          </p:cNvPr>
          <p:cNvSpPr/>
          <p:nvPr userDrawn="1"/>
        </p:nvSpPr>
        <p:spPr>
          <a:xfrm>
            <a:off x="144083" y="294466"/>
            <a:ext cx="9958647" cy="151406"/>
          </a:xfrm>
          <a:custGeom>
            <a:avLst/>
            <a:gdLst>
              <a:gd name="connsiteX0" fmla="*/ 0 w 9958647"/>
              <a:gd name="connsiteY0" fmla="*/ 0 h 151406"/>
              <a:gd name="connsiteX1" fmla="*/ 9958647 w 9958647"/>
              <a:gd name="connsiteY1" fmla="*/ 0 h 151406"/>
              <a:gd name="connsiteX2" fmla="*/ 9958647 w 9958647"/>
              <a:gd name="connsiteY2" fmla="*/ 151406 h 151406"/>
              <a:gd name="connsiteX3" fmla="*/ 0 w 9958647"/>
              <a:gd name="connsiteY3" fmla="*/ 151406 h 151406"/>
              <a:gd name="connsiteX4" fmla="*/ 0 w 9958647"/>
              <a:gd name="connsiteY4" fmla="*/ 0 h 15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51406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48940" y="21209"/>
                  <a:pt x="9954083" y="78569"/>
                  <a:pt x="9958647" y="151406"/>
                </a:cubicBezTo>
                <a:cubicBezTo>
                  <a:pt x="6433663" y="28625"/>
                  <a:pt x="3812009" y="223192"/>
                  <a:pt x="0" y="151406"/>
                </a:cubicBezTo>
                <a:cubicBezTo>
                  <a:pt x="-1508" y="102336"/>
                  <a:pt x="4831" y="42427"/>
                  <a:pt x="0" y="0"/>
                </a:cubicBezTo>
                <a:close/>
              </a:path>
              <a:path w="9958647" h="151406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54088" y="63726"/>
                  <a:pt x="9970974" y="91311"/>
                  <a:pt x="9958647" y="151406"/>
                </a:cubicBezTo>
                <a:cubicBezTo>
                  <a:pt x="8874813" y="60606"/>
                  <a:pt x="1231029" y="247188"/>
                  <a:pt x="0" y="151406"/>
                </a:cubicBezTo>
                <a:cubicBezTo>
                  <a:pt x="-4365" y="103270"/>
                  <a:pt x="9573" y="1618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A21C-8494-42E0-871B-6AED25E7F344}"/>
              </a:ext>
            </a:extLst>
          </p:cNvPr>
          <p:cNvSpPr/>
          <p:nvPr userDrawn="1"/>
        </p:nvSpPr>
        <p:spPr>
          <a:xfrm>
            <a:off x="2003985" y="6463209"/>
            <a:ext cx="9958647" cy="151406"/>
          </a:xfrm>
          <a:custGeom>
            <a:avLst/>
            <a:gdLst>
              <a:gd name="connsiteX0" fmla="*/ 0 w 9958647"/>
              <a:gd name="connsiteY0" fmla="*/ 0 h 151406"/>
              <a:gd name="connsiteX1" fmla="*/ 9958647 w 9958647"/>
              <a:gd name="connsiteY1" fmla="*/ 0 h 151406"/>
              <a:gd name="connsiteX2" fmla="*/ 9958647 w 9958647"/>
              <a:gd name="connsiteY2" fmla="*/ 151406 h 151406"/>
              <a:gd name="connsiteX3" fmla="*/ 0 w 9958647"/>
              <a:gd name="connsiteY3" fmla="*/ 151406 h 151406"/>
              <a:gd name="connsiteX4" fmla="*/ 0 w 9958647"/>
              <a:gd name="connsiteY4" fmla="*/ 0 h 15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51406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48940" y="21209"/>
                  <a:pt x="9954083" y="78569"/>
                  <a:pt x="9958647" y="151406"/>
                </a:cubicBezTo>
                <a:cubicBezTo>
                  <a:pt x="6433663" y="28625"/>
                  <a:pt x="3812009" y="223192"/>
                  <a:pt x="0" y="151406"/>
                </a:cubicBezTo>
                <a:cubicBezTo>
                  <a:pt x="-1508" y="102336"/>
                  <a:pt x="4831" y="42427"/>
                  <a:pt x="0" y="0"/>
                </a:cubicBezTo>
                <a:close/>
              </a:path>
              <a:path w="9958647" h="151406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54088" y="63726"/>
                  <a:pt x="9970974" y="91311"/>
                  <a:pt x="9958647" y="151406"/>
                </a:cubicBezTo>
                <a:cubicBezTo>
                  <a:pt x="8874813" y="60606"/>
                  <a:pt x="1231029" y="247188"/>
                  <a:pt x="0" y="151406"/>
                </a:cubicBezTo>
                <a:cubicBezTo>
                  <a:pt x="-4365" y="103270"/>
                  <a:pt x="9573" y="1618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388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7EBA-C7E4-4596-8391-629326B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43D16-1DEB-4F7B-991E-1674182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0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74D2B-632B-41D0-A5F4-4933939AAA0F}"/>
              </a:ext>
            </a:extLst>
          </p:cNvPr>
          <p:cNvSpPr/>
          <p:nvPr userDrawn="1"/>
        </p:nvSpPr>
        <p:spPr>
          <a:xfrm>
            <a:off x="0" y="5866997"/>
            <a:ext cx="12192000" cy="991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5AB29-9AD1-458A-A57A-ADF1AD39BF1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709" y="5927870"/>
            <a:ext cx="874928" cy="736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F0F43-D051-45B0-BF45-E0987F56E6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4" y="5985381"/>
            <a:ext cx="678527" cy="6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webp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webp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10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2BD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05393-68BA-4B02-95F8-F19AA97B1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AT" sz="5100" dirty="0">
                <a:solidFill>
                  <a:srgbClr val="FFFFFF"/>
                </a:solidFill>
                <a:latin typeface="Gotham Bold" pitchFamily="50" charset="0"/>
              </a:rPr>
              <a:t>Power BI &amp; Synapse – The Art of (im)possible!</a:t>
            </a:r>
            <a:endParaRPr lang="en-US" sz="5100" dirty="0">
              <a:solidFill>
                <a:srgbClr val="FFFFFF"/>
              </a:solidFill>
              <a:latin typeface="Gotham Bold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CA1B7-CC06-485B-92A6-2AD19BC0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pPr algn="ctr"/>
            <a:r>
              <a:rPr lang="de-AT" sz="2400">
                <a:solidFill>
                  <a:srgbClr val="FFFFFF"/>
                </a:solidFill>
                <a:latin typeface="Gotham Book" panose="02000604040000020004" pitchFamily="50" charset="0"/>
              </a:rPr>
              <a:t>Nikola Ilic</a:t>
            </a:r>
            <a:endParaRPr lang="en-US" sz="2400">
              <a:solidFill>
                <a:srgbClr val="FFFFFF"/>
              </a:solidFill>
              <a:latin typeface="Gotham Book" panose="02000604040000020004" pitchFamily="50" charset="0"/>
            </a:endParaRPr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E8859917-CD13-4F05-B9A0-B2D97015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77" y="3067050"/>
            <a:ext cx="6901797" cy="3019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C6A30-CEFF-47F4-8828-41B5BBB3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3997-872F-4430-AB0D-5D5855D83AD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B0311-BFC7-40A1-BCCE-92C44BAE7EF6}"/>
              </a:ext>
            </a:extLst>
          </p:cNvPr>
          <p:cNvSpPr txBox="1"/>
          <p:nvPr/>
        </p:nvSpPr>
        <p:spPr>
          <a:xfrm>
            <a:off x="9291805" y="5757948"/>
            <a:ext cx="241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>
                <a:solidFill>
                  <a:schemeClr val="accent2">
                    <a:lumMod val="50000"/>
                  </a:schemeClr>
                </a:solidFill>
                <a:latin typeface="Gotham Book" panose="02000604040000020004" pitchFamily="50" charset="0"/>
              </a:rPr>
              <a:t>SQL Saturday LA 2021-06-12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Gotham Book" panose="02000604040000020004" pitchFamily="50" charset="0"/>
            </a:endParaRP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BD9E07C-BF81-458B-B9CF-E9D95202E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34" b="25811"/>
          <a:stretch/>
        </p:blipFill>
        <p:spPr>
          <a:xfrm>
            <a:off x="-184558" y="0"/>
            <a:ext cx="12457652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122685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F3A73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7A1820-5244-4009-B89A-E22101972FE3}"/>
              </a:ext>
            </a:extLst>
          </p:cNvPr>
          <p:cNvSpPr txBox="1">
            <a:spLocks/>
          </p:cNvSpPr>
          <p:nvPr/>
        </p:nvSpPr>
        <p:spPr>
          <a:xfrm>
            <a:off x="1039163" y="1762169"/>
            <a:ext cx="4073110" cy="312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Gotham Book" panose="02000604040000020004" pitchFamily="50" charset="0"/>
              </a:rPr>
              <a:t>Serverless SQL Pool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11">
            <a:extLst>
              <a:ext uri="{FF2B5EF4-FFF2-40B4-BE49-F238E27FC236}">
                <a16:creationId xmlns:a16="http://schemas.microsoft.com/office/drawing/2014/main" id="{C8301F58-4695-4058-9D33-141CCAFA78E2}"/>
              </a:ext>
            </a:extLst>
          </p:cNvPr>
          <p:cNvSpPr txBox="1">
            <a:spLocks/>
          </p:cNvSpPr>
          <p:nvPr/>
        </p:nvSpPr>
        <p:spPr>
          <a:xfrm>
            <a:off x="6095999" y="4572001"/>
            <a:ext cx="5452873" cy="16550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Gotham Book" panose="02000604040000020004" pitchFamily="50" charset="0"/>
              </a:rPr>
              <a:t>Distributed Query Processing (DQP)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Gotham Book" panose="02000604040000020004" pitchFamily="50" charset="0"/>
              </a:rPr>
              <a:t>Query = Task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Gotham Book" panose="02000604040000020004" pitchFamily="50" charset="0"/>
              </a:rPr>
              <a:t>Scaling is done automatically != Dedicated SQL Pool!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06557-6102-4176-A05E-AAF7782A3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55403" y="1073020"/>
            <a:ext cx="5793469" cy="258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F595E6-9EDE-4D3E-8E1B-D305B1A23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B6C9D3-DA0C-4BF6-B0A7-ABE3C066E48F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7C8FCA-D94B-40D7-9A6B-21996834B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3FF108-0C59-4C88-B0E8-6C866B509180}"/>
              </a:ext>
            </a:extLst>
          </p:cNvPr>
          <p:cNvSpPr txBox="1">
            <a:spLocks/>
          </p:cNvSpPr>
          <p:nvPr/>
        </p:nvSpPr>
        <p:spPr>
          <a:xfrm>
            <a:off x="612648" y="365125"/>
            <a:ext cx="5295015" cy="2063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latin typeface="Gotham Book" panose="02000604040000020004" pitchFamily="50" charset="0"/>
              </a:rPr>
              <a:t>Serverless SQL Pool – What?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78410-413C-411D-98A2-A7560510B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71" y="3109191"/>
            <a:ext cx="2540538" cy="1835538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5AD8443-F80F-481A-A3DE-89A2D0BA7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65475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A5C37"/>
          </a:solidFill>
          <a:ln w="38100" cap="rnd">
            <a:solidFill>
              <a:srgbClr val="FA5C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A0175DD1-3E41-40BD-A856-28C06505FF83}"/>
              </a:ext>
            </a:extLst>
          </p:cNvPr>
          <p:cNvSpPr txBox="1">
            <a:spLocks/>
          </p:cNvSpPr>
          <p:nvPr/>
        </p:nvSpPr>
        <p:spPr>
          <a:xfrm>
            <a:off x="612647" y="2908005"/>
            <a:ext cx="8857493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Gotham Book" panose="02000604040000020004" pitchFamily="50" charset="0"/>
              </a:rPr>
              <a:t>Distributed data processing system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Gotham Book" panose="02000604040000020004" pitchFamily="50" charset="0"/>
              </a:rPr>
              <a:t>Query files in your Azure storage accounts (ADLS Gen2)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Gotham Book" panose="02000604040000020004" pitchFamily="50" charset="0"/>
              </a:rPr>
              <a:t>Pay-per-query!</a:t>
            </a:r>
          </a:p>
          <a:p>
            <a:pPr marL="571500" indent="-457200">
              <a:buFont typeface="Wingdings" panose="05000000000000000000" pitchFamily="2" charset="2"/>
              <a:buChar char="ü"/>
            </a:pPr>
            <a:r>
              <a:rPr lang="en-US" dirty="0" err="1">
                <a:latin typeface="Gotham Book" panose="02000604040000020004" pitchFamily="50" charset="0"/>
              </a:rPr>
              <a:t>Polybase</a:t>
            </a:r>
            <a:r>
              <a:rPr lang="en-US" dirty="0">
                <a:latin typeface="Gotham Book" panose="02000604040000020004" pitchFamily="50" charset="0"/>
              </a:rPr>
              <a:t> on steroids!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6BD91-1998-4633-B899-5AC04C1C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993" y="131560"/>
            <a:ext cx="5295016" cy="25231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3EBDB7-BE3C-49E6-BDFA-690BED961E75}"/>
              </a:ext>
            </a:extLst>
          </p:cNvPr>
          <p:cNvSpPr/>
          <p:nvPr/>
        </p:nvSpPr>
        <p:spPr>
          <a:xfrm>
            <a:off x="8575956" y="640882"/>
            <a:ext cx="1670180" cy="1584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09E1A-A0DC-44B4-B0EC-484E9461A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9" y="6122764"/>
            <a:ext cx="1073876" cy="656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4706F-5FB6-4218-A039-390C3A4F1558}"/>
              </a:ext>
            </a:extLst>
          </p:cNvPr>
          <p:cNvSpPr txBox="1"/>
          <p:nvPr/>
        </p:nvSpPr>
        <p:spPr>
          <a:xfrm>
            <a:off x="1444669" y="6333912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662503-AC03-473C-BC74-B24FE597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6E859C-2FA9-4B10-B744-0A5D1DB2CA8D}"/>
              </a:ext>
            </a:extLst>
          </p:cNvPr>
          <p:cNvSpPr txBox="1">
            <a:spLocks/>
          </p:cNvSpPr>
          <p:nvPr/>
        </p:nvSpPr>
        <p:spPr>
          <a:xfrm>
            <a:off x="5872295" y="703293"/>
            <a:ext cx="5747212" cy="1949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100" dirty="0">
                <a:latin typeface="Gotham Book" panose="02000604040000020004" pitchFamily="50" charset="0"/>
              </a:rPr>
              <a:t>Serverless SQL Pool –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031F8-BC52-4932-8C4D-9D1604996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9" r="18737" b="-1"/>
          <a:stretch/>
        </p:blipFill>
        <p:spPr>
          <a:xfrm>
            <a:off x="866691" y="1216968"/>
            <a:ext cx="4377829" cy="411765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7584D"/>
          </a:solidFill>
          <a:ln w="38100" cap="rnd">
            <a:solidFill>
              <a:srgbClr val="E758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F98BBCE7-1A58-482A-829B-35DDCC5E9B05}"/>
              </a:ext>
            </a:extLst>
          </p:cNvPr>
          <p:cNvSpPr txBox="1">
            <a:spLocks/>
          </p:cNvSpPr>
          <p:nvPr/>
        </p:nvSpPr>
        <p:spPr>
          <a:xfrm>
            <a:off x="5310231" y="3164618"/>
            <a:ext cx="6644346" cy="3021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No need to setup infrastructure – reduces Time-To-Analysis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No charge for resources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Well known T-SQL syntax to query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CC043A-A60F-4622-AD05-79C36EB70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1A7CAF-D25E-49B7-B1DC-6B8D691BCD22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87A26-BAF7-44B5-92CB-11A626AD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6BF43F-940D-4ABE-8E8D-1B48B5D9A7FB}"/>
              </a:ext>
            </a:extLst>
          </p:cNvPr>
          <p:cNvSpPr txBox="1">
            <a:spLocks/>
          </p:cNvSpPr>
          <p:nvPr/>
        </p:nvSpPr>
        <p:spPr>
          <a:xfrm>
            <a:off x="7534656" y="640080"/>
            <a:ext cx="4026408" cy="1714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800" dirty="0">
                <a:latin typeface="Gotham Book" panose="02000604040000020004" pitchFamily="50" charset="0"/>
              </a:rPr>
              <a:t>Serverless SQL Pool – When?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73903"/>
          </a:solidFill>
          <a:ln w="38100" cap="rnd">
            <a:solidFill>
              <a:srgbClr val="F7390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C2856799-BBA4-4605-A66E-B2137F4237AE}"/>
              </a:ext>
            </a:extLst>
          </p:cNvPr>
          <p:cNvSpPr txBox="1">
            <a:spLocks/>
          </p:cNvSpPr>
          <p:nvPr/>
        </p:nvSpPr>
        <p:spPr>
          <a:xfrm>
            <a:off x="425663" y="3794927"/>
            <a:ext cx="11135401" cy="242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Quick insight into ADLS data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Logical Data Warehouse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Simple &amp; Scalable data transformation/data preparation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05B574-84D4-4826-8428-07A8AB7BF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25663" y="412474"/>
            <a:ext cx="5669617" cy="3189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13625-B915-4724-AA93-EABFCB41F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3" y="6117348"/>
            <a:ext cx="1073876" cy="656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9C6D1-DDF6-4CFF-870B-293E4A8A3A97}"/>
              </a:ext>
            </a:extLst>
          </p:cNvPr>
          <p:cNvSpPr txBox="1"/>
          <p:nvPr/>
        </p:nvSpPr>
        <p:spPr>
          <a:xfrm>
            <a:off x="1499539" y="6260859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E4510F-7FAA-4C4C-959E-AA5896AFD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5AD8F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0725D2-5748-4350-A16D-64A552F4BEF0}"/>
              </a:ext>
            </a:extLst>
          </p:cNvPr>
          <p:cNvSpPr txBox="1">
            <a:spLocks/>
          </p:cNvSpPr>
          <p:nvPr/>
        </p:nvSpPr>
        <p:spPr>
          <a:xfrm>
            <a:off x="783771" y="1762169"/>
            <a:ext cx="4328502" cy="312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100" dirty="0">
                <a:solidFill>
                  <a:srgbClr val="FFFFFF"/>
                </a:solidFill>
                <a:latin typeface="Gotham Book" panose="02000604040000020004" pitchFamily="50" charset="0"/>
              </a:rPr>
              <a:t>Serverless SQL Pool – How do I access it?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ubtitle 11">
            <a:extLst>
              <a:ext uri="{FF2B5EF4-FFF2-40B4-BE49-F238E27FC236}">
                <a16:creationId xmlns:a16="http://schemas.microsoft.com/office/drawing/2014/main" id="{AF154132-B6F9-4AD1-B936-A9E0083B2FBE}"/>
              </a:ext>
            </a:extLst>
          </p:cNvPr>
          <p:cNvSpPr txBox="1">
            <a:spLocks/>
          </p:cNvSpPr>
          <p:nvPr/>
        </p:nvSpPr>
        <p:spPr>
          <a:xfrm>
            <a:off x="5346440" y="3825380"/>
            <a:ext cx="6691761" cy="2401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Serverless SQL Endpoint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Synapse Studio + “Usual suspects” SSMS &amp; ADS</a:t>
            </a:r>
          </a:p>
          <a:p>
            <a:pPr marL="4572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Book" panose="02000604040000020004" pitchFamily="50" charset="0"/>
              </a:rPr>
              <a:t>Demo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8A049-32A4-4580-95D8-DAB547C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85" y="723013"/>
            <a:ext cx="5167618" cy="289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64A6F2-2C5C-4D23-93E5-C836B612B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6D5494-3933-4622-95A6-E67C038D04E2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411BBA-F378-4488-A3F1-F39CB44CC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E49BD-B3B3-409A-A486-3508FB353013}"/>
              </a:ext>
            </a:extLst>
          </p:cNvPr>
          <p:cNvSpPr txBox="1">
            <a:spLocks/>
          </p:cNvSpPr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00" dirty="0">
                <a:solidFill>
                  <a:schemeClr val="bg1"/>
                </a:solidFill>
                <a:latin typeface="Gotham Book" panose="02000604040000020004" pitchFamily="50" charset="0"/>
              </a:rPr>
              <a:t>T-SQL – What is (</a:t>
            </a:r>
            <a:r>
              <a:rPr lang="en-US" sz="5300" dirty="0" err="1">
                <a:solidFill>
                  <a:schemeClr val="bg1"/>
                </a:solidFill>
                <a:latin typeface="Gotham Book" panose="02000604040000020004" pitchFamily="50" charset="0"/>
              </a:rPr>
              <a:t>im</a:t>
            </a:r>
            <a:r>
              <a:rPr lang="en-US" sz="5300" dirty="0">
                <a:solidFill>
                  <a:schemeClr val="bg1"/>
                </a:solidFill>
                <a:latin typeface="Gotham Book" panose="02000604040000020004" pitchFamily="50" charset="0"/>
              </a:rPr>
              <a:t>)possible?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732015-8E56-4AE5-8777-0D3A36960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D98841-47E3-4994-874E-2F38C34576E0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16" name="Subtitle 11">
            <a:extLst>
              <a:ext uri="{FF2B5EF4-FFF2-40B4-BE49-F238E27FC236}">
                <a16:creationId xmlns:a16="http://schemas.microsoft.com/office/drawing/2014/main" id="{AEBB3312-4A90-4345-BF39-728A40E9220B}"/>
              </a:ext>
            </a:extLst>
          </p:cNvPr>
          <p:cNvSpPr txBox="1">
            <a:spLocks/>
          </p:cNvSpPr>
          <p:nvPr/>
        </p:nvSpPr>
        <p:spPr>
          <a:xfrm>
            <a:off x="2644266" y="1553277"/>
            <a:ext cx="690042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3200" i="1" dirty="0">
                <a:solidFill>
                  <a:schemeClr val="accent1">
                    <a:lumMod val="75000"/>
                  </a:schemeClr>
                </a:solidFill>
                <a:latin typeface="Gotham Bold" pitchFamily="50" charset="0"/>
              </a:rPr>
              <a:t>Database objects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DC8ADC-8A66-4F9A-B34E-946DC4EBF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28" y="2046524"/>
            <a:ext cx="958604" cy="958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B624B-37F1-445E-A553-08D2A929A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51" y="2274460"/>
            <a:ext cx="743161" cy="837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A2B347-FC34-4A80-9E82-F8AE3EBAA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8035" y="2501400"/>
            <a:ext cx="574404" cy="574404"/>
          </a:xfrm>
          <a:prstGeom prst="rect">
            <a:avLst/>
          </a:prstGeom>
        </p:spPr>
      </p:pic>
      <p:sp>
        <p:nvSpPr>
          <p:cNvPr id="22" name="Subtitle 11">
            <a:extLst>
              <a:ext uri="{FF2B5EF4-FFF2-40B4-BE49-F238E27FC236}">
                <a16:creationId xmlns:a16="http://schemas.microsoft.com/office/drawing/2014/main" id="{B50F5240-06DD-4786-A5BD-52918FEABD86}"/>
              </a:ext>
            </a:extLst>
          </p:cNvPr>
          <p:cNvSpPr txBox="1">
            <a:spLocks/>
          </p:cNvSpPr>
          <p:nvPr/>
        </p:nvSpPr>
        <p:spPr>
          <a:xfrm>
            <a:off x="631526" y="3005128"/>
            <a:ext cx="4554416" cy="272792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Views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Schemas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Stored procedures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Inline TVFs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External tables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Statistics</a:t>
            </a:r>
          </a:p>
        </p:txBody>
      </p:sp>
      <p:sp>
        <p:nvSpPr>
          <p:cNvPr id="23" name="Subtitle 11">
            <a:extLst>
              <a:ext uri="{FF2B5EF4-FFF2-40B4-BE49-F238E27FC236}">
                <a16:creationId xmlns:a16="http://schemas.microsoft.com/office/drawing/2014/main" id="{2F5C1509-8F50-4BD0-89A7-FC09BC5A5426}"/>
              </a:ext>
            </a:extLst>
          </p:cNvPr>
          <p:cNvSpPr txBox="1">
            <a:spLocks/>
          </p:cNvSpPr>
          <p:nvPr/>
        </p:nvSpPr>
        <p:spPr>
          <a:xfrm>
            <a:off x="6094476" y="3240638"/>
            <a:ext cx="4554416" cy="226728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2000" dirty="0">
                <a:solidFill>
                  <a:srgbClr val="FF0000"/>
                </a:solidFill>
                <a:latin typeface="Gotham Book" panose="02000604040000020004" pitchFamily="50" charset="0"/>
              </a:rPr>
              <a:t>Tables – both permanent and temp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Query caching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Materialized views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Indexes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Table Partitions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5C054E-8449-45F2-BEA6-CD5BE1710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295F40-4B07-42BC-A925-128FA0F826CE}"/>
              </a:ext>
            </a:extLst>
          </p:cNvPr>
          <p:cNvSpPr txBox="1">
            <a:spLocks/>
          </p:cNvSpPr>
          <p:nvPr/>
        </p:nvSpPr>
        <p:spPr>
          <a:xfrm>
            <a:off x="287175" y="1052461"/>
            <a:ext cx="4486534" cy="2414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100" dirty="0">
                <a:solidFill>
                  <a:schemeClr val="bg1"/>
                </a:solidFill>
                <a:latin typeface="Gotham Book" panose="02000604040000020004" pitchFamily="50" charset="0"/>
              </a:rPr>
              <a:t>T-SQL – What is (</a:t>
            </a:r>
            <a:r>
              <a:rPr lang="en-US" sz="4100" dirty="0" err="1">
                <a:solidFill>
                  <a:schemeClr val="bg1"/>
                </a:solidFill>
                <a:latin typeface="Gotham Book" panose="02000604040000020004" pitchFamily="50" charset="0"/>
              </a:rPr>
              <a:t>im</a:t>
            </a:r>
            <a:r>
              <a:rPr lang="en-US" sz="4100" dirty="0">
                <a:solidFill>
                  <a:schemeClr val="bg1"/>
                </a:solidFill>
                <a:latin typeface="Gotham Book" panose="02000604040000020004" pitchFamily="50" charset="0"/>
              </a:rPr>
              <a:t>)possible?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D6E56-F6A3-4E8C-8CF5-9FF7B1D1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22" name="Subtitle 11">
            <a:extLst>
              <a:ext uri="{FF2B5EF4-FFF2-40B4-BE49-F238E27FC236}">
                <a16:creationId xmlns:a16="http://schemas.microsoft.com/office/drawing/2014/main" id="{D7B4FA4B-61E1-40F7-83C2-DFB4D37AA407}"/>
              </a:ext>
            </a:extLst>
          </p:cNvPr>
          <p:cNvSpPr txBox="1">
            <a:spLocks/>
          </p:cNvSpPr>
          <p:nvPr/>
        </p:nvSpPr>
        <p:spPr>
          <a:xfrm>
            <a:off x="1090611" y="2599723"/>
            <a:ext cx="2967281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3200" i="1" dirty="0">
                <a:solidFill>
                  <a:schemeClr val="accent1">
                    <a:lumMod val="75000"/>
                  </a:schemeClr>
                </a:solidFill>
                <a:latin typeface="Gotham Bold" pitchFamily="50" charset="0"/>
              </a:rPr>
              <a:t>T-SQL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B3A2CE-C451-4D56-B661-70243F8F9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10" y="4607865"/>
            <a:ext cx="1010845" cy="1010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477BBE-E674-492F-9FD6-E89EDB3EA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71" y="67872"/>
            <a:ext cx="762802" cy="859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5CC511-CE4E-451B-AFFD-DB1CE06B5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7110" y="3769684"/>
            <a:ext cx="615923" cy="615923"/>
          </a:xfrm>
          <a:prstGeom prst="rect">
            <a:avLst/>
          </a:prstGeom>
        </p:spPr>
      </p:pic>
      <p:sp>
        <p:nvSpPr>
          <p:cNvPr id="26" name="Subtitle 11">
            <a:extLst>
              <a:ext uri="{FF2B5EF4-FFF2-40B4-BE49-F238E27FC236}">
                <a16:creationId xmlns:a16="http://schemas.microsoft.com/office/drawing/2014/main" id="{E61DB30E-3A7F-4FB9-9BF9-1CABEB1F5F44}"/>
              </a:ext>
            </a:extLst>
          </p:cNvPr>
          <p:cNvSpPr txBox="1">
            <a:spLocks/>
          </p:cNvSpPr>
          <p:nvPr/>
        </p:nvSpPr>
        <p:spPr>
          <a:xfrm>
            <a:off x="5871867" y="922776"/>
            <a:ext cx="6192702" cy="284565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SELECT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Transactions (on meta-data objects)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Data export (CETAS)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Cross-database queries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Built-in functions (except OPENXML, OPENDATASOURCE and OPENQUERY)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/>
                </a:solidFill>
                <a:latin typeface="Gotham Book" panose="02000604040000020004" pitchFamily="50" charset="0"/>
              </a:rPr>
              <a:t>DDL statements</a:t>
            </a:r>
          </a:p>
        </p:txBody>
      </p:sp>
      <p:sp>
        <p:nvSpPr>
          <p:cNvPr id="27" name="Subtitle 11">
            <a:extLst>
              <a:ext uri="{FF2B5EF4-FFF2-40B4-BE49-F238E27FC236}">
                <a16:creationId xmlns:a16="http://schemas.microsoft.com/office/drawing/2014/main" id="{A457CA2E-7311-4D13-8966-5AFA57768D76}"/>
              </a:ext>
            </a:extLst>
          </p:cNvPr>
          <p:cNvSpPr txBox="1">
            <a:spLocks/>
          </p:cNvSpPr>
          <p:nvPr/>
        </p:nvSpPr>
        <p:spPr>
          <a:xfrm>
            <a:off x="5871867" y="4562006"/>
            <a:ext cx="6074056" cy="172354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1800" dirty="0">
                <a:solidFill>
                  <a:srgbClr val="FF0000"/>
                </a:solidFill>
                <a:latin typeface="Gotham Book" panose="02000604040000020004" pitchFamily="50" charset="0"/>
              </a:rPr>
              <a:t>INSERT, UPDATE, DELETE...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0000"/>
                </a:solidFill>
                <a:latin typeface="Gotham Book" panose="02000604040000020004" pitchFamily="50" charset="0"/>
              </a:rPr>
              <a:t>MERGE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0000"/>
                </a:solidFill>
                <a:latin typeface="Gotham Book" panose="02000604040000020004" pitchFamily="50" charset="0"/>
              </a:rPr>
              <a:t>Within SELECT – FOR XML, MATCH, PREDICT, query hints…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0000"/>
                </a:solidFill>
                <a:latin typeface="Gotham Book" panose="02000604040000020004" pitchFamily="50" charset="0"/>
              </a:rPr>
              <a:t>Combining system views with distributed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B50DF4-BAC7-4EC2-AFE2-F907450F54E0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84E84-DF0A-4CFB-96F3-F8AC2E28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8327" y="6122764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7AE915-C3B5-46F9-BB07-738BCE3E251E}"/>
              </a:ext>
            </a:extLst>
          </p:cNvPr>
          <p:cNvSpPr txBox="1">
            <a:spLocks/>
          </p:cNvSpPr>
          <p:nvPr/>
        </p:nvSpPr>
        <p:spPr>
          <a:xfrm>
            <a:off x="2980562" y="292323"/>
            <a:ext cx="6755626" cy="11918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dirty="0">
                <a:latin typeface="Gotham Medium" panose="02000604030000020004" pitchFamily="50" charset="0"/>
              </a:rPr>
              <a:t>DOs &amp; DON’Ts</a:t>
            </a:r>
          </a:p>
        </p:txBody>
      </p:sp>
      <p:sp>
        <p:nvSpPr>
          <p:cNvPr id="26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E7A50"/>
          </a:solidFill>
          <a:ln w="38100" cap="rnd">
            <a:solidFill>
              <a:srgbClr val="FE7A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707B6-1CC7-474B-95E5-DDCB3980C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68892" y="1662016"/>
            <a:ext cx="1067853" cy="1013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8C97B-1660-498D-9CA3-CE0E990EF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64533" y="1607862"/>
            <a:ext cx="1067853" cy="1067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4D349-74A3-4E79-B69B-43687FBDF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9" name="Subtitle 11">
            <a:extLst>
              <a:ext uri="{FF2B5EF4-FFF2-40B4-BE49-F238E27FC236}">
                <a16:creationId xmlns:a16="http://schemas.microsoft.com/office/drawing/2014/main" id="{787E143C-A2A8-42AA-BFF4-8A7C9E0234B9}"/>
              </a:ext>
            </a:extLst>
          </p:cNvPr>
          <p:cNvSpPr txBox="1">
            <a:spLocks/>
          </p:cNvSpPr>
          <p:nvPr/>
        </p:nvSpPr>
        <p:spPr>
          <a:xfrm>
            <a:off x="497141" y="2807532"/>
            <a:ext cx="4966840" cy="295209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Avoid latency with Geo location!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Transform CSV/JSON to Parquet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Handle inferred data types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Reduce data scanning and processing with FILENAME and FILEPATH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3"/>
                </a:solidFill>
                <a:latin typeface="Gotham Book" panose="02000604040000020004" pitchFamily="50" charset="0"/>
              </a:rPr>
              <a:t>Use CETAS whenever possible</a:t>
            </a:r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A5C7F540-EFE1-4A28-9A57-09F8D3E303EF}"/>
              </a:ext>
            </a:extLst>
          </p:cNvPr>
          <p:cNvSpPr txBox="1">
            <a:spLocks/>
          </p:cNvSpPr>
          <p:nvPr/>
        </p:nvSpPr>
        <p:spPr>
          <a:xfrm>
            <a:off x="6654672" y="2809336"/>
            <a:ext cx="5288512" cy="145680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2000" dirty="0">
                <a:solidFill>
                  <a:srgbClr val="FF0000"/>
                </a:solidFill>
                <a:latin typeface="Gotham Book" panose="02000604040000020004" pitchFamily="50" charset="0"/>
              </a:rPr>
              <a:t>Carefully plan workloads during the query execution!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Avoid schema inference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Gotham Book" panose="02000604040000020004" pitchFamily="50" charset="0"/>
              </a:rPr>
              <a:t>Get rid of single large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98298C-332F-4215-B96D-CCB832286E23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A7472-45D4-40C2-80D6-9B608EFC2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C74193-B2E8-413F-A8E1-9A46A27E2698}"/>
              </a:ext>
            </a:extLst>
          </p:cNvPr>
          <p:cNvSpPr txBox="1">
            <a:spLocks/>
          </p:cNvSpPr>
          <p:nvPr/>
        </p:nvSpPr>
        <p:spPr>
          <a:xfrm>
            <a:off x="638882" y="3577456"/>
            <a:ext cx="1142560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300" dirty="0">
                <a:latin typeface="Gotham Medium" panose="02000604030000020004" pitchFamily="50" charset="0"/>
              </a:rPr>
              <a:t>How much will it cost me???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625C2-E569-4AD8-80DF-2DA38DD8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04" y="591670"/>
            <a:ext cx="4979395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4C995"/>
          </a:solidFill>
          <a:ln w="38100" cap="rnd">
            <a:solidFill>
              <a:srgbClr val="F4C99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B56419-C170-49DE-A9B5-05245CE6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C174BE-64B1-4BA9-A9AC-385684EBCFE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AF8501-DC1F-40E2-920C-0A23F8B0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2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FDB351-B105-470F-AECB-0494AFF555F9}"/>
              </a:ext>
            </a:extLst>
          </p:cNvPr>
          <p:cNvSpPr txBox="1">
            <a:spLocks/>
          </p:cNvSpPr>
          <p:nvPr/>
        </p:nvSpPr>
        <p:spPr>
          <a:xfrm>
            <a:off x="924461" y="37032"/>
            <a:ext cx="11377246" cy="847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4400" dirty="0">
                <a:latin typeface="Gotham Bold" pitchFamily="50" charset="0"/>
              </a:rPr>
              <a:t>How much will it cost me???</a:t>
            </a: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385119C7-D11A-4D25-A630-581A71FB532B}"/>
              </a:ext>
            </a:extLst>
          </p:cNvPr>
          <p:cNvSpPr txBox="1">
            <a:spLocks/>
          </p:cNvSpPr>
          <p:nvPr/>
        </p:nvSpPr>
        <p:spPr>
          <a:xfrm>
            <a:off x="628090" y="2760251"/>
            <a:ext cx="4966840" cy="175124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000">
                <a:solidFill>
                  <a:schemeClr val="accent6">
                    <a:lumMod val="75000"/>
                  </a:schemeClr>
                </a:solidFill>
                <a:latin typeface="Gotham Medium" panose="02000604030000020004" pitchFamily="50" charset="0"/>
              </a:rPr>
              <a:t>Data read amount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de-AT" sz="1600">
                <a:solidFill>
                  <a:schemeClr val="accent2">
                    <a:lumMod val="75000"/>
                  </a:schemeClr>
                </a:solidFill>
                <a:latin typeface="Gotham Medium" panose="02000604030000020004" pitchFamily="50" charset="0"/>
              </a:rPr>
              <a:t>Data itself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de-AT" sz="1600">
                <a:solidFill>
                  <a:schemeClr val="accent2">
                    <a:lumMod val="75000"/>
                  </a:schemeClr>
                </a:solidFill>
                <a:latin typeface="Gotham Medium" panose="02000604030000020004" pitchFamily="50" charset="0"/>
              </a:rPr>
              <a:t>Metadata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otham Medium" panose="02000604030000020004" pitchFamily="50" charset="0"/>
              </a:rPr>
              <a:t>Data moved amount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Gotham Medium" panose="02000604030000020004" pitchFamily="50" charset="0"/>
              </a:rPr>
              <a:t>Data written amount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Subtitle 11">
            <a:extLst>
              <a:ext uri="{FF2B5EF4-FFF2-40B4-BE49-F238E27FC236}">
                <a16:creationId xmlns:a16="http://schemas.microsoft.com/office/drawing/2014/main" id="{F609A34A-055E-4593-8E73-22B67A31FB14}"/>
              </a:ext>
            </a:extLst>
          </p:cNvPr>
          <p:cNvSpPr txBox="1">
            <a:spLocks/>
          </p:cNvSpPr>
          <p:nvPr/>
        </p:nvSpPr>
        <p:spPr>
          <a:xfrm>
            <a:off x="5539397" y="2673265"/>
            <a:ext cx="6479779" cy="121776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3200" i="1" dirty="0">
                <a:solidFill>
                  <a:srgbClr val="C00000"/>
                </a:solidFill>
                <a:latin typeface="Gotham Medium" panose="02000604030000020004" pitchFamily="50" charset="0"/>
              </a:rPr>
              <a:t>1 TB</a:t>
            </a:r>
            <a:r>
              <a:rPr lang="de-A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otham Medium" panose="02000604030000020004" pitchFamily="50" charset="0"/>
              </a:rPr>
              <a:t> of Processed Data ~ </a:t>
            </a:r>
            <a:r>
              <a:rPr lang="de-AT" sz="3200" i="1" dirty="0">
                <a:solidFill>
                  <a:srgbClr val="C00000"/>
                </a:solidFill>
                <a:latin typeface="Gotham Medium" panose="02000604030000020004" pitchFamily="50" charset="0"/>
              </a:rPr>
              <a:t>5$+ </a:t>
            </a:r>
            <a:r>
              <a:rPr lang="de-AT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otham Medium" panose="02000604030000020004" pitchFamily="50" charset="0"/>
              </a:rPr>
              <a:t>(depending on region)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otham Medium" panose="02000604030000020004" pitchFamily="50" charset="0"/>
              </a:rPr>
              <a:t>Min chargeable amount per query = 10 MB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51FFE-480F-43C8-A6D4-785E38330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07" y="184005"/>
            <a:ext cx="1217769" cy="12177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4B845F-8ECC-4065-8DAC-4D565EAC83CC}"/>
              </a:ext>
            </a:extLst>
          </p:cNvPr>
          <p:cNvSpPr txBox="1">
            <a:spLocks/>
          </p:cNvSpPr>
          <p:nvPr/>
        </p:nvSpPr>
        <p:spPr>
          <a:xfrm>
            <a:off x="3528160" y="973682"/>
            <a:ext cx="5651249" cy="5456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i="1" dirty="0">
                <a:solidFill>
                  <a:schemeClr val="accent1">
                    <a:lumMod val="75000"/>
                  </a:schemeClr>
                </a:solidFill>
                <a:latin typeface="Gotham Medium" panose="02000604030000020004" pitchFamily="50" charset="0"/>
              </a:rPr>
              <a:t>What I’m paying for?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246B84-4F4B-47B8-8859-8EE762B38129}"/>
              </a:ext>
            </a:extLst>
          </p:cNvPr>
          <p:cNvSpPr txBox="1">
            <a:spLocks/>
          </p:cNvSpPr>
          <p:nvPr/>
        </p:nvSpPr>
        <p:spPr>
          <a:xfrm>
            <a:off x="497143" y="2030466"/>
            <a:ext cx="5097788" cy="3814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i="1" dirty="0">
                <a:solidFill>
                  <a:schemeClr val="tx2">
                    <a:lumMod val="75000"/>
                  </a:schemeClr>
                </a:solidFill>
                <a:latin typeface="Gotham Medium" panose="02000604030000020004" pitchFamily="50" charset="0"/>
              </a:rPr>
              <a:t>Data processed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DE9773-372A-431C-9768-D8771910EC4A}"/>
              </a:ext>
            </a:extLst>
          </p:cNvPr>
          <p:cNvSpPr txBox="1">
            <a:spLocks/>
          </p:cNvSpPr>
          <p:nvPr/>
        </p:nvSpPr>
        <p:spPr>
          <a:xfrm>
            <a:off x="366194" y="4990515"/>
            <a:ext cx="5097788" cy="3814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i="1" dirty="0">
                <a:solidFill>
                  <a:schemeClr val="tx2">
                    <a:lumMod val="75000"/>
                  </a:schemeClr>
                </a:solidFill>
                <a:latin typeface="Gotham Medium" panose="02000604030000020004" pitchFamily="50" charset="0"/>
              </a:rPr>
              <a:t>Statistics</a:t>
            </a:r>
          </a:p>
        </p:txBody>
      </p:sp>
      <p:sp>
        <p:nvSpPr>
          <p:cNvPr id="11" name="Subtitle 11">
            <a:extLst>
              <a:ext uri="{FF2B5EF4-FFF2-40B4-BE49-F238E27FC236}">
                <a16:creationId xmlns:a16="http://schemas.microsoft.com/office/drawing/2014/main" id="{3F53BF3A-6443-4477-A0D1-E6848EAE8672}"/>
              </a:ext>
            </a:extLst>
          </p:cNvPr>
          <p:cNvSpPr txBox="1">
            <a:spLocks/>
          </p:cNvSpPr>
          <p:nvPr/>
        </p:nvSpPr>
        <p:spPr>
          <a:xfrm>
            <a:off x="497142" y="5600246"/>
            <a:ext cx="496684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2000" dirty="0">
                <a:solidFill>
                  <a:schemeClr val="accent6">
                    <a:lumMod val="75000"/>
                  </a:schemeClr>
                </a:solidFill>
                <a:latin typeface="Gotham Medium" panose="02000604030000020004" pitchFamily="50" charset="0"/>
              </a:rPr>
              <a:t>CSV vs Parquet!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E80BA6-E987-43C4-A161-D66743FE57D9}"/>
              </a:ext>
            </a:extLst>
          </p:cNvPr>
          <p:cNvSpPr/>
          <p:nvPr/>
        </p:nvSpPr>
        <p:spPr>
          <a:xfrm>
            <a:off x="497142" y="2760249"/>
            <a:ext cx="4141151" cy="20020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C7B84E00-7BC5-4C3D-A20E-641F186C9F35}"/>
              </a:ext>
            </a:extLst>
          </p:cNvPr>
          <p:cNvSpPr/>
          <p:nvPr/>
        </p:nvSpPr>
        <p:spPr>
          <a:xfrm rot="3094735">
            <a:off x="1129198" y="2006526"/>
            <a:ext cx="637309" cy="830589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037296-263A-44A3-A70E-2054EB49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2" y="6122764"/>
            <a:ext cx="1073876" cy="656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BB6BE5-E07F-45F6-AD5C-0B6810A746DD}"/>
              </a:ext>
            </a:extLst>
          </p:cNvPr>
          <p:cNvSpPr txBox="1"/>
          <p:nvPr/>
        </p:nvSpPr>
        <p:spPr>
          <a:xfrm>
            <a:off x="1461398" y="6402339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A425CB-F49B-4E06-A8B1-1EB857A78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9174723A-2610-44FD-A583-4F6BF931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1156"/>
          <a:stretch>
            <a:fillRect/>
          </a:stretch>
        </p:blipFill>
        <p:spPr>
          <a:xfrm>
            <a:off x="264281" y="578840"/>
            <a:ext cx="3133260" cy="281177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BFCE06-ADCC-4C18-BC55-36575B0B7451}"/>
              </a:ext>
            </a:extLst>
          </p:cNvPr>
          <p:cNvSpPr txBox="1">
            <a:spLocks/>
          </p:cNvSpPr>
          <p:nvPr/>
        </p:nvSpPr>
        <p:spPr>
          <a:xfrm>
            <a:off x="3936167" y="582156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Nikola Ilic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83F6BA-D969-42B7-A034-6E930671D3AA}"/>
              </a:ext>
            </a:extLst>
          </p:cNvPr>
          <p:cNvSpPr txBox="1">
            <a:spLocks/>
          </p:cNvSpPr>
          <p:nvPr/>
        </p:nvSpPr>
        <p:spPr>
          <a:xfrm>
            <a:off x="3925286" y="1336723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 Developer @ITSP Services GmbH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518C614-02F1-4D1A-B684-F88955BDA3B8}"/>
              </a:ext>
            </a:extLst>
          </p:cNvPr>
          <p:cNvSpPr txBox="1">
            <a:spLocks/>
          </p:cNvSpPr>
          <p:nvPr/>
        </p:nvSpPr>
        <p:spPr>
          <a:xfrm>
            <a:off x="3925285" y="1960447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Data-mozart.com	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17DB23-6868-4DB3-A83A-9138CB101FDF}"/>
              </a:ext>
            </a:extLst>
          </p:cNvPr>
          <p:cNvSpPr txBox="1">
            <a:spLocks/>
          </p:cNvSpPr>
          <p:nvPr/>
        </p:nvSpPr>
        <p:spPr>
          <a:xfrm>
            <a:off x="3925285" y="2643847"/>
            <a:ext cx="6754813" cy="463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@DataMozart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B69464F-A2A8-403D-8813-388E55E16CF4}"/>
              </a:ext>
            </a:extLst>
          </p:cNvPr>
          <p:cNvSpPr txBox="1">
            <a:spLocks/>
          </p:cNvSpPr>
          <p:nvPr/>
        </p:nvSpPr>
        <p:spPr>
          <a:xfrm>
            <a:off x="264281" y="3843996"/>
            <a:ext cx="6754813" cy="25875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I'm making music from the data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!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</a:prstClr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Power BI and SQL Server addict, MCT, blogger, speaker...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Father of 2,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&amp; Leo Messi fan...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C4E85C-93F9-44EB-BDA2-D982896D9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965" y="1224133"/>
            <a:ext cx="1152754" cy="1152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667FF-9876-4B59-9E78-2BFC9A58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980" y="2616131"/>
            <a:ext cx="1270065" cy="1270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E1FB48-178F-4DE7-8B61-704D32BBC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31" y="4026096"/>
            <a:ext cx="3109165" cy="1900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84E00-2D02-4EEE-8CBA-982C3ADCA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23" y="1960447"/>
            <a:ext cx="2289053" cy="923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35B50-D2FA-475C-BCA5-D8BC7B7C0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6012" y="243823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89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EE9A94-DC91-41C5-91D0-2974A5CE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868" y="180567"/>
            <a:ext cx="10515600" cy="729303"/>
          </a:xfrm>
        </p:spPr>
        <p:txBody>
          <a:bodyPr>
            <a:noAutofit/>
          </a:bodyPr>
          <a:lstStyle/>
          <a:p>
            <a:pPr algn="ctr"/>
            <a:r>
              <a:rPr lang="en-CA" sz="4400" dirty="0">
                <a:latin typeface="Gotham Bold" pitchFamily="50" charset="0"/>
              </a:rPr>
              <a:t>How much will it cost me???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69B27B-2EB2-43F8-8BD7-B00BA7FDC68E}"/>
              </a:ext>
            </a:extLst>
          </p:cNvPr>
          <p:cNvSpPr txBox="1">
            <a:spLocks/>
          </p:cNvSpPr>
          <p:nvPr/>
        </p:nvSpPr>
        <p:spPr>
          <a:xfrm>
            <a:off x="3030702" y="1028026"/>
            <a:ext cx="6479779" cy="48736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i="1" dirty="0">
                <a:solidFill>
                  <a:srgbClr val="C00000"/>
                </a:solidFill>
                <a:latin typeface="Gotham Medium" panose="02000604030000020004" pitchFamily="50" charset="0"/>
              </a:rPr>
              <a:t>What I’m NOT paying for?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695E2B-E7D9-455F-B1A0-419CC20CD739}"/>
              </a:ext>
            </a:extLst>
          </p:cNvPr>
          <p:cNvSpPr txBox="1">
            <a:spLocks/>
          </p:cNvSpPr>
          <p:nvPr/>
        </p:nvSpPr>
        <p:spPr>
          <a:xfrm>
            <a:off x="3545582" y="1901403"/>
            <a:ext cx="5097788" cy="3814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i="1" dirty="0">
                <a:solidFill>
                  <a:schemeClr val="tx2">
                    <a:lumMod val="75000"/>
                  </a:schemeClr>
                </a:solidFill>
                <a:latin typeface="Gotham Medium" panose="02000604030000020004" pitchFamily="50" charset="0"/>
              </a:rPr>
              <a:t>!= Data processed</a:t>
            </a:r>
          </a:p>
        </p:txBody>
      </p:sp>
      <p:sp>
        <p:nvSpPr>
          <p:cNvPr id="11" name="Subtitle 11">
            <a:extLst>
              <a:ext uri="{FF2B5EF4-FFF2-40B4-BE49-F238E27FC236}">
                <a16:creationId xmlns:a16="http://schemas.microsoft.com/office/drawing/2014/main" id="{6A761E1A-4906-4A0E-920A-4279295E3536}"/>
              </a:ext>
            </a:extLst>
          </p:cNvPr>
          <p:cNvSpPr txBox="1">
            <a:spLocks/>
          </p:cNvSpPr>
          <p:nvPr/>
        </p:nvSpPr>
        <p:spPr>
          <a:xfrm>
            <a:off x="1080574" y="2595062"/>
            <a:ext cx="10109041" cy="234064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>
                <a:solidFill>
                  <a:srgbClr val="C00000"/>
                </a:solidFill>
                <a:latin typeface="Gotham Book" panose="02000604040000020004" pitchFamily="50" charset="0"/>
              </a:rPr>
              <a:t>Server-level metadata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C00000"/>
                </a:solidFill>
                <a:latin typeface="Gotham Book" panose="02000604040000020004" pitchFamily="50" charset="0"/>
              </a:rPr>
              <a:t>Databases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C00000"/>
                </a:solidFill>
                <a:latin typeface="Gotham Book" panose="02000604040000020004" pitchFamily="50" charset="0"/>
              </a:rPr>
              <a:t>Metadata related queries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C00000"/>
                </a:solidFill>
                <a:latin typeface="Gotham Book" panose="02000604040000020004" pitchFamily="50" charset="0"/>
              </a:rPr>
              <a:t>DDL statements (except CREATE STATISTICS)</a:t>
            </a:r>
            <a:endParaRPr lang="en-US" dirty="0">
              <a:solidFill>
                <a:srgbClr val="C00000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18B2B0-993C-4FE3-A331-037844064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02AF02-6688-4402-AB89-C412C0A044C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EB473D-C117-4007-B817-06340B41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9533A-9D14-4BFA-890F-0DE64D3E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2" y="644525"/>
            <a:ext cx="4401395" cy="5568950"/>
          </a:xfrm>
        </p:spPr>
        <p:txBody>
          <a:bodyPr>
            <a:no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Gotham Bold" pitchFamily="50" charset="0"/>
              </a:rPr>
              <a:t>Cost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F2974-6104-4ECA-906D-1BC73C365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6065" y="148796"/>
            <a:ext cx="843322" cy="843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EE41C-9F13-4D3D-9143-0F92E3E05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0864"/>
            <a:ext cx="1073876" cy="656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D5D1F8-B26E-4F12-BC6C-09B4FA2807A7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9722E87-8E19-4C65-B981-DB537AA92BE2}"/>
              </a:ext>
            </a:extLst>
          </p:cNvPr>
          <p:cNvSpPr txBox="1">
            <a:spLocks/>
          </p:cNvSpPr>
          <p:nvPr/>
        </p:nvSpPr>
        <p:spPr>
          <a:xfrm>
            <a:off x="4820865" y="391173"/>
            <a:ext cx="6806861" cy="173842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accent1">
                    <a:lumMod val="75000"/>
                  </a:schemeClr>
                </a:solidFill>
                <a:latin typeface="Gotham Book" panose="02000604040000020004" pitchFamily="50" charset="0"/>
              </a:rPr>
              <a:t>TBs per Day / Week / Month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otham Book" panose="02000604040000020004" pitchFamily="50" charset="0"/>
              </a:rPr>
              <a:t>UI Synapse Studio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otham Book" panose="02000604040000020004" pitchFamily="50" charset="0"/>
              </a:rPr>
              <a:t>T-SQL statements in SSMS/ADS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BE5DBC-CE6E-4172-9F63-32A53CA76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96" y="2192921"/>
            <a:ext cx="4457122" cy="2278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A3F6E0-7719-4472-AD18-3E108A610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73" y="4012270"/>
            <a:ext cx="4599201" cy="229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2F107-E21F-4D75-98B7-DDD7E2FE9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0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9C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44B43-1825-48F6-B75F-24E02AA5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484632"/>
            <a:ext cx="6362129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  <a:latin typeface="Gotham Medium" panose="02000604030000020004" pitchFamily="50" charset="0"/>
              </a:rPr>
              <a:t>Power BI &amp; Serverless 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51E32-77FD-4F13-8585-DD73BD48D120}"/>
              </a:ext>
            </a:extLst>
          </p:cNvPr>
          <p:cNvSpPr txBox="1"/>
          <p:nvPr/>
        </p:nvSpPr>
        <p:spPr>
          <a:xfrm>
            <a:off x="557784" y="4480560"/>
            <a:ext cx="6362129" cy="68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Gotham Medium" panose="02000604030000020004" pitchFamily="50" charset="0"/>
              </a:rPr>
              <a:t>Scenario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924F04B-09B8-4F96-83E4-02AD93315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9" r="22373" b="-1"/>
          <a:stretch/>
        </p:blipFill>
        <p:spPr>
          <a:xfrm>
            <a:off x="9439219" y="283464"/>
            <a:ext cx="1260709" cy="1310444"/>
          </a:xfrm>
          <a:prstGeom prst="rect">
            <a:avLst/>
          </a:prstGeom>
        </p:spPr>
      </p:pic>
      <p:sp>
        <p:nvSpPr>
          <p:cNvPr id="77" name="Rectangle 6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435" y="42521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2EFC5-EE6F-4DFF-92C1-80FC8663B5D8}"/>
              </a:ext>
            </a:extLst>
          </p:cNvPr>
          <p:cNvSpPr txBox="1"/>
          <p:nvPr/>
        </p:nvSpPr>
        <p:spPr>
          <a:xfrm>
            <a:off x="7453312" y="2525298"/>
            <a:ext cx="4490535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000" dirty="0">
                <a:latin typeface="Gotham Book" panose="02000604040000020004" pitchFamily="50" charset="0"/>
              </a:rPr>
              <a:t>Yellow Cab 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000" dirty="0">
                <a:latin typeface="Gotham Book" panose="02000604040000020004" pitchFamily="50" charset="0"/>
              </a:rPr>
              <a:t>2 CSV files – 655 MB &amp; 620 MB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000" dirty="0">
                <a:latin typeface="Gotham Book" panose="02000604040000020004" pitchFamily="50" charset="0"/>
              </a:rPr>
              <a:t>2 Parquet files – 256 MB &amp; 243 MB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000" dirty="0">
                <a:latin typeface="Gotham Book" panose="02000604040000020004" pitchFamily="50" charset="0"/>
              </a:rPr>
              <a:t>File 1 has ~ 7.6 million records, File 2 has ~ 7 million records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AT" sz="2000" dirty="0">
                <a:latin typeface="Gotham Book" panose="02000604040000020004" pitchFamily="50" charset="0"/>
              </a:rPr>
              <a:t>Measure costs only!</a:t>
            </a:r>
            <a:endParaRPr lang="en-US" sz="2000" dirty="0">
              <a:latin typeface="Gotham Book" panose="0200060404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DDCAE3-5E42-45C5-823D-A71287FB2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0864"/>
            <a:ext cx="1073876" cy="6563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0766DE-B265-4E2C-98EA-5FB5E2855D94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FE3CA-BB1E-4204-B753-D6905116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7D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44B43-1825-48F6-B75F-24E02AA5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>
                <a:latin typeface="Gotham Medium" panose="02000604030000020004" pitchFamily="50" charset="0"/>
              </a:rPr>
              <a:t>Power BI &amp; Serverless SQL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924F04B-09B8-4F96-83E4-02AD9331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38" y="3813681"/>
            <a:ext cx="2269125" cy="119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1E32-77FD-4F13-8585-DD73BD48D120}"/>
              </a:ext>
            </a:extLst>
          </p:cNvPr>
          <p:cNvSpPr txBox="1"/>
          <p:nvPr/>
        </p:nvSpPr>
        <p:spPr>
          <a:xfrm>
            <a:off x="2256639" y="2073770"/>
            <a:ext cx="83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latin typeface="Gotham Book" panose="02000604040000020004" pitchFamily="50" charset="0"/>
              </a:rPr>
              <a:t>CSV</a:t>
            </a:r>
            <a:endParaRPr lang="en-US" sz="2400" dirty="0">
              <a:latin typeface="Gotham Book" panose="0200060404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5009B-9B13-43AC-8544-6EDE5C0491EA}"/>
              </a:ext>
            </a:extLst>
          </p:cNvPr>
          <p:cNvSpPr txBox="1"/>
          <p:nvPr/>
        </p:nvSpPr>
        <p:spPr>
          <a:xfrm>
            <a:off x="8499446" y="2073769"/>
            <a:ext cx="173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latin typeface="Gotham Book" panose="02000604040000020004" pitchFamily="50" charset="0"/>
              </a:rPr>
              <a:t>PARQUET</a:t>
            </a:r>
            <a:endParaRPr lang="en-US" sz="2400" dirty="0">
              <a:latin typeface="Gotham Book" panose="02000604040000020004" pitchFamily="50" charset="0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D0E4A32-7AD8-4AC0-82AB-3081CA376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37659"/>
              </p:ext>
            </p:extLst>
          </p:nvPr>
        </p:nvGraphicFramePr>
        <p:xfrm>
          <a:off x="117446" y="2508500"/>
          <a:ext cx="5452845" cy="4141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615">
                  <a:extLst>
                    <a:ext uri="{9D8B030D-6E8A-4147-A177-3AD203B41FA5}">
                      <a16:colId xmlns:a16="http://schemas.microsoft.com/office/drawing/2014/main" val="3259065769"/>
                    </a:ext>
                  </a:extLst>
                </a:gridCol>
                <a:gridCol w="1817615">
                  <a:extLst>
                    <a:ext uri="{9D8B030D-6E8A-4147-A177-3AD203B41FA5}">
                      <a16:colId xmlns:a16="http://schemas.microsoft.com/office/drawing/2014/main" val="444281383"/>
                    </a:ext>
                  </a:extLst>
                </a:gridCol>
                <a:gridCol w="1817615">
                  <a:extLst>
                    <a:ext uri="{9D8B030D-6E8A-4147-A177-3AD203B41FA5}">
                      <a16:colId xmlns:a16="http://schemas.microsoft.com/office/drawing/2014/main" val="3680110563"/>
                    </a:ext>
                  </a:extLst>
                </a:gridCol>
              </a:tblGrid>
              <a:tr h="260280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Use Case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Costs $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Remark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61496"/>
                  </a:ext>
                </a:extLst>
              </a:tr>
              <a:tr h="615752">
                <a:tc>
                  <a:txBody>
                    <a:bodyPr/>
                    <a:lstStyle/>
                    <a:p>
                      <a:r>
                        <a:rPr lang="de-AT" sz="1200" dirty="0">
                          <a:latin typeface="Gotham Book" panose="02000604040000020004" pitchFamily="50" charset="0"/>
                        </a:rPr>
                        <a:t>Import CSV in Power BI (2 visuals)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latin typeface="Gotham Book" panose="02000604040000020004" pitchFamily="50" charset="0"/>
                        </a:rPr>
                        <a:t>~0.018 per refresh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Number of visuals and number of users don’t affect costs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44570"/>
                  </a:ext>
                </a:extLst>
              </a:tr>
              <a:tr h="814571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DirectQuery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 over CSV files (2 visuals/1 user)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~0.02 per 2 visuals/1 user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Number of visuals and number of users running report affect costs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62183"/>
                  </a:ext>
                </a:extLst>
              </a:tr>
              <a:tr h="763398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Aggregated table in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DirectQuery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 mode (CSV)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~0.02 per 2 visuals/1 user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Number of visuals and number of users running report affect costs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5635"/>
                  </a:ext>
                </a:extLst>
              </a:tr>
              <a:tr h="648691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Aggregated table in Import mode (CSV)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~0.018 per refresh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Number of visuals and number of users don’t affect costs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03895"/>
                  </a:ext>
                </a:extLst>
              </a:tr>
              <a:tr h="901533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Aggregated data in Serverless SQL pool in Synapse (CSV)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~0.02 per 2 visuals/1 user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Streamed data amount is lower – makes the difference in larger datasets!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15729"/>
                  </a:ext>
                </a:extLst>
              </a:tr>
            </a:tbl>
          </a:graphicData>
        </a:graphic>
      </p:graphicFrame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7B5F6147-8283-409E-966E-B56D6B747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667878"/>
              </p:ext>
            </p:extLst>
          </p:nvPr>
        </p:nvGraphicFramePr>
        <p:xfrm>
          <a:off x="6640857" y="2508500"/>
          <a:ext cx="5452845" cy="32627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7615">
                  <a:extLst>
                    <a:ext uri="{9D8B030D-6E8A-4147-A177-3AD203B41FA5}">
                      <a16:colId xmlns:a16="http://schemas.microsoft.com/office/drawing/2014/main" val="3259065769"/>
                    </a:ext>
                  </a:extLst>
                </a:gridCol>
                <a:gridCol w="1817615">
                  <a:extLst>
                    <a:ext uri="{9D8B030D-6E8A-4147-A177-3AD203B41FA5}">
                      <a16:colId xmlns:a16="http://schemas.microsoft.com/office/drawing/2014/main" val="444281383"/>
                    </a:ext>
                  </a:extLst>
                </a:gridCol>
                <a:gridCol w="1817615">
                  <a:extLst>
                    <a:ext uri="{9D8B030D-6E8A-4147-A177-3AD203B41FA5}">
                      <a16:colId xmlns:a16="http://schemas.microsoft.com/office/drawing/2014/main" val="3680110563"/>
                    </a:ext>
                  </a:extLst>
                </a:gridCol>
              </a:tblGrid>
              <a:tr h="260280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Use Case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Costs $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dirty="0">
                          <a:latin typeface="Gotham Book" panose="02000604040000020004" pitchFamily="50" charset="0"/>
                        </a:rPr>
                        <a:t>Remark</a:t>
                      </a:r>
                      <a:endParaRPr lang="en-US" sz="14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61496"/>
                  </a:ext>
                </a:extLst>
              </a:tr>
              <a:tr h="615752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</a:rPr>
                        <a:t>Import Parquet files in Power BI (2 visuals)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Gotham Book" panose="02000604040000020004" pitchFamily="50" charset="0"/>
                        </a:rPr>
                        <a:t>~0.01 per refresh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</a:rPr>
                        <a:t>Number of visuals and number of users don’t affect costs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44570"/>
                  </a:ext>
                </a:extLst>
              </a:tr>
              <a:tr h="814571"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DirectQuery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 over Parquet files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~0.13 per 2 visuals/1 user with Date dim **</a:t>
                      </a:r>
                      <a:br>
                        <a:rPr lang="en-US" sz="1200" dirty="0">
                          <a:latin typeface="Gotham Book" panose="02000604040000020004" pitchFamily="50" charset="0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~0.002 per 2 visuals/1 user without Date dim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Surprisingly high with Composite model (Date dim created using M and stored in Power BI)! Great results when Date dim was excluded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62183"/>
                  </a:ext>
                </a:extLst>
              </a:tr>
              <a:tr h="763398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Aggregated data in Serverless SQL pool in Synapse (Parquet)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~0.002 per 2 visuals/1 user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Gotham Book" panose="02000604040000020004" pitchFamily="50" charset="0"/>
                          <a:ea typeface="+mn-ea"/>
                          <a:cs typeface="+mn-cs"/>
                        </a:rPr>
                        <a:t>Magic!</a:t>
                      </a:r>
                      <a:endParaRPr lang="en-US" sz="1200" dirty="0">
                        <a:latin typeface="Gotham Book" panose="020006040400000200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5635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D47BEB-7EBB-4891-814B-A11CFCFD010A}"/>
              </a:ext>
            </a:extLst>
          </p:cNvPr>
          <p:cNvSpPr/>
          <p:nvPr/>
        </p:nvSpPr>
        <p:spPr>
          <a:xfrm>
            <a:off x="117446" y="5771258"/>
            <a:ext cx="5433698" cy="8521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F1F580-504D-4DBC-B3AC-6A0FA8334CC5}"/>
              </a:ext>
            </a:extLst>
          </p:cNvPr>
          <p:cNvSpPr/>
          <p:nvPr/>
        </p:nvSpPr>
        <p:spPr>
          <a:xfrm>
            <a:off x="6660004" y="5002997"/>
            <a:ext cx="5433698" cy="77023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5E510-FC72-47F8-96BD-608E4CDE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7D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44B43-1825-48F6-B75F-24E02AA5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>
                <a:latin typeface="Gotham Medium" panose="02000604030000020004" pitchFamily="50" charset="0"/>
              </a:rPr>
              <a:t>Power BI &amp; Serverless SQL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924F04B-09B8-4F96-83E4-02AD93315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436" y="2469355"/>
            <a:ext cx="1276256" cy="67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1E32-77FD-4F13-8585-DD73BD48D120}"/>
              </a:ext>
            </a:extLst>
          </p:cNvPr>
          <p:cNvSpPr txBox="1"/>
          <p:nvPr/>
        </p:nvSpPr>
        <p:spPr>
          <a:xfrm>
            <a:off x="4959138" y="2008646"/>
            <a:ext cx="201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latin typeface="Gotham Book" panose="02000604040000020004" pitchFamily="50" charset="0"/>
              </a:rPr>
              <a:t>Conclusions</a:t>
            </a:r>
            <a:endParaRPr lang="en-US" sz="2400" dirty="0">
              <a:latin typeface="Gotham Book" panose="02000604040000020004" pitchFamily="50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B0D1AE-C8DF-4C23-BCB0-5117E2D94900}"/>
              </a:ext>
            </a:extLst>
          </p:cNvPr>
          <p:cNvSpPr/>
          <p:nvPr/>
        </p:nvSpPr>
        <p:spPr>
          <a:xfrm>
            <a:off x="962844" y="2962174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400" kern="1200" dirty="0">
                <a:latin typeface="Gotham Book" panose="02000604040000020004" pitchFamily="50" charset="0"/>
              </a:rPr>
              <a:t>No matter what you do in Serverless SQL on top of CSV files, they will always be fully scanned</a:t>
            </a:r>
            <a:endParaRPr lang="en-US" sz="1400" kern="1200" dirty="0">
              <a:latin typeface="Gotham Book" panose="02000604040000020004" pitchFamily="50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F5D976-9CB7-4F1B-9D93-31A6F8A8C01A}"/>
              </a:ext>
            </a:extLst>
          </p:cNvPr>
          <p:cNvSpPr/>
          <p:nvPr/>
        </p:nvSpPr>
        <p:spPr>
          <a:xfrm>
            <a:off x="4382798" y="2962174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400" kern="1200" dirty="0">
                <a:latin typeface="Gotham Book" panose="02000604040000020004" pitchFamily="50" charset="0"/>
              </a:rPr>
              <a:t>Whenever possible, use Parquet format instead of CSV</a:t>
            </a:r>
            <a:endParaRPr lang="en-US" sz="1400" kern="1200" dirty="0">
              <a:latin typeface="Gotham Book" panose="02000604040000020004" pitchFamily="50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067826-4475-4350-8150-2BE95C5C2EF0}"/>
              </a:ext>
            </a:extLst>
          </p:cNvPr>
          <p:cNvSpPr/>
          <p:nvPr/>
        </p:nvSpPr>
        <p:spPr>
          <a:xfrm>
            <a:off x="7802751" y="2962174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400" kern="1200" dirty="0">
                <a:latin typeface="Gotham Book" panose="02000604040000020004" pitchFamily="50" charset="0"/>
              </a:rPr>
              <a:t>Whenever possible, use Import mode instead of DirectQuery</a:t>
            </a:r>
            <a:endParaRPr lang="en-US" sz="1400" kern="1200" dirty="0">
              <a:latin typeface="Gotham Book" panose="02000604040000020004" pitchFamily="50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67D016-958F-4B26-B499-5C7EE909128D}"/>
              </a:ext>
            </a:extLst>
          </p:cNvPr>
          <p:cNvSpPr/>
          <p:nvPr/>
        </p:nvSpPr>
        <p:spPr>
          <a:xfrm>
            <a:off x="928178" y="4630662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400" kern="1200" dirty="0">
                <a:latin typeface="Gotham Book" panose="02000604040000020004" pitchFamily="50" charset="0"/>
              </a:rPr>
              <a:t>Parquet – create pre-aggregated data (views) in the Serverless SQL pool</a:t>
            </a:r>
            <a:endParaRPr lang="en-US" sz="1400" kern="1200" dirty="0">
              <a:latin typeface="Gotham Book" panose="02000604040000020004" pitchFamily="50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F7F01C-99E9-4E2A-8492-C6F5BAA4F7C9}"/>
              </a:ext>
            </a:extLst>
          </p:cNvPr>
          <p:cNvSpPr/>
          <p:nvPr/>
        </p:nvSpPr>
        <p:spPr>
          <a:xfrm>
            <a:off x="4382798" y="4628982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400" kern="1200">
                <a:latin typeface="Gotham Book" panose="02000604040000020004" pitchFamily="50" charset="0"/>
              </a:rPr>
              <a:t>No Result set cache!!!</a:t>
            </a:r>
            <a:endParaRPr lang="en-US" sz="1400" kern="1200">
              <a:latin typeface="Gotham Book" panose="02000604040000020004" pitchFamily="50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89197F-1C43-43C4-86A0-FBA0377FC45B}"/>
              </a:ext>
            </a:extLst>
          </p:cNvPr>
          <p:cNvSpPr/>
          <p:nvPr/>
        </p:nvSpPr>
        <p:spPr>
          <a:xfrm>
            <a:off x="7802751" y="4628982"/>
            <a:ext cx="3109048" cy="1428692"/>
          </a:xfrm>
          <a:custGeom>
            <a:avLst/>
            <a:gdLst>
              <a:gd name="connsiteX0" fmla="*/ 0 w 2381154"/>
              <a:gd name="connsiteY0" fmla="*/ 0 h 1428692"/>
              <a:gd name="connsiteX1" fmla="*/ 2381154 w 2381154"/>
              <a:gd name="connsiteY1" fmla="*/ 0 h 1428692"/>
              <a:gd name="connsiteX2" fmla="*/ 2381154 w 2381154"/>
              <a:gd name="connsiteY2" fmla="*/ 1428692 h 1428692"/>
              <a:gd name="connsiteX3" fmla="*/ 0 w 2381154"/>
              <a:gd name="connsiteY3" fmla="*/ 1428692 h 1428692"/>
              <a:gd name="connsiteX4" fmla="*/ 0 w 2381154"/>
              <a:gd name="connsiteY4" fmla="*/ 0 h 142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154" h="1428692">
                <a:moveTo>
                  <a:pt x="0" y="0"/>
                </a:moveTo>
                <a:lnTo>
                  <a:pt x="2381154" y="0"/>
                </a:lnTo>
                <a:lnTo>
                  <a:pt x="2381154" y="1428692"/>
                </a:lnTo>
                <a:lnTo>
                  <a:pt x="0" y="14286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latin typeface="Gotham Book" panose="02000604040000020004" pitchFamily="50" charset="0"/>
              </a:rPr>
              <a:t>High number of queries over large dataset – Dedicated SQL pool?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F0D72B-5EEE-4444-AC2E-811C1E6D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1" y="6077193"/>
            <a:ext cx="1073876" cy="6563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86D67A-F3D8-4090-BDE4-C2057143635F}"/>
              </a:ext>
            </a:extLst>
          </p:cNvPr>
          <p:cNvSpPr txBox="1"/>
          <p:nvPr/>
        </p:nvSpPr>
        <p:spPr>
          <a:xfrm>
            <a:off x="1496920" y="6299150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B6A36B-7D68-4899-B21D-D99C17D7A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43993-FE74-4CBE-A450-F8159845D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028" y="387907"/>
            <a:ext cx="6251110" cy="1783080"/>
          </a:xfrm>
        </p:spPr>
        <p:txBody>
          <a:bodyPr anchor="b">
            <a:normAutofit/>
          </a:bodyPr>
          <a:lstStyle/>
          <a:p>
            <a:pPr algn="ctr"/>
            <a:r>
              <a:rPr lang="en-CA" sz="7200" dirty="0">
                <a:latin typeface="Gotham Bold" pitchFamily="50" charset="0"/>
              </a:rPr>
              <a:t>Questions</a:t>
            </a:r>
            <a:endParaRPr lang="en-US" sz="72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89195"/>
          </a:solidFill>
          <a:ln w="38100" cap="rnd">
            <a:solidFill>
              <a:srgbClr val="58919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AD793411-DA21-4B32-B941-DA088E31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9" r="453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F139C-7D43-4561-8EF8-F79D89E55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0864"/>
            <a:ext cx="1073876" cy="656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2D09C-0C42-4EA2-81E5-B0127A1F5213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317E-01A5-49DD-96A0-52F727086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F65E1-8D44-4C28-AF21-EF2DE39C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2FB11790-72C2-4161-B6F8-61E0F8897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6568F-498C-4F7C-BAD1-C25D7CBE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0864"/>
            <a:ext cx="1073876" cy="6563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8E8121-4322-46BD-94E3-58629B635550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971589-99B8-4E46-95FA-53AA3FE6A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2BD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6A30-CEFF-47F4-8828-41B5BBB3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3997-872F-4430-AB0D-5D5855D83AD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754B8A-9D45-4032-AD6C-08DE1B42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637" y="301727"/>
            <a:ext cx="9144000" cy="1149812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Gotham Bold" pitchFamily="50" charset="0"/>
              </a:rPr>
              <a:t>Contents at a glance</a:t>
            </a:r>
          </a:p>
        </p:txBody>
      </p:sp>
      <p:sp>
        <p:nvSpPr>
          <p:cNvPr id="3" name="Rectangle 2" descr="Database">
            <a:extLst>
              <a:ext uri="{FF2B5EF4-FFF2-40B4-BE49-F238E27FC236}">
                <a16:creationId xmlns:a16="http://schemas.microsoft.com/office/drawing/2014/main" id="{97841CCB-3BCC-4AD9-AEDA-C70C2AC59FBF}"/>
              </a:ext>
            </a:extLst>
          </p:cNvPr>
          <p:cNvSpPr/>
          <p:nvPr/>
        </p:nvSpPr>
        <p:spPr>
          <a:xfrm>
            <a:off x="770268" y="3449743"/>
            <a:ext cx="641513" cy="64151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8D1987-0399-4A27-B2AA-D631BD021B35}"/>
              </a:ext>
            </a:extLst>
          </p:cNvPr>
          <p:cNvSpPr/>
          <p:nvPr/>
        </p:nvSpPr>
        <p:spPr>
          <a:xfrm>
            <a:off x="378232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Traditional vs Modern data warehousing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sp>
        <p:nvSpPr>
          <p:cNvPr id="7" name="Rectangle 6" descr="Cloud">
            <a:extLst>
              <a:ext uri="{FF2B5EF4-FFF2-40B4-BE49-F238E27FC236}">
                <a16:creationId xmlns:a16="http://schemas.microsoft.com/office/drawing/2014/main" id="{F983FD63-B26B-477B-948F-DCD41AEE9719}"/>
              </a:ext>
            </a:extLst>
          </p:cNvPr>
          <p:cNvSpPr/>
          <p:nvPr/>
        </p:nvSpPr>
        <p:spPr>
          <a:xfrm>
            <a:off x="2445331" y="3449743"/>
            <a:ext cx="641513" cy="64151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25B572-3FB6-4DDC-B9B3-BBAFD9953088}"/>
              </a:ext>
            </a:extLst>
          </p:cNvPr>
          <p:cNvSpPr/>
          <p:nvPr/>
        </p:nvSpPr>
        <p:spPr>
          <a:xfrm>
            <a:off x="2053295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>
                <a:latin typeface="Gotham Book" panose="02000604040000020004" pitchFamily="50" charset="0"/>
              </a:rPr>
              <a:t>What is Azure Synapse Analytics ?</a:t>
            </a:r>
            <a:endParaRPr lang="en-US" sz="1200" kern="1200">
              <a:latin typeface="Gotham Book" panose="02000604040000020004" pitchFamily="50" charset="0"/>
            </a:endParaRPr>
          </a:p>
        </p:txBody>
      </p:sp>
      <p:sp>
        <p:nvSpPr>
          <p:cNvPr id="9" name="Rectangle 8" descr="Syncing Cloud">
            <a:extLst>
              <a:ext uri="{FF2B5EF4-FFF2-40B4-BE49-F238E27FC236}">
                <a16:creationId xmlns:a16="http://schemas.microsoft.com/office/drawing/2014/main" id="{8BEBC0B2-699A-4BEA-839E-8C37747B6901}"/>
              </a:ext>
            </a:extLst>
          </p:cNvPr>
          <p:cNvSpPr/>
          <p:nvPr/>
        </p:nvSpPr>
        <p:spPr>
          <a:xfrm>
            <a:off x="4120395" y="3449743"/>
            <a:ext cx="641513" cy="64151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D6B9F3-A81E-474F-8E7A-B52C54316A8F}"/>
              </a:ext>
            </a:extLst>
          </p:cNvPr>
          <p:cNvSpPr/>
          <p:nvPr/>
        </p:nvSpPr>
        <p:spPr>
          <a:xfrm>
            <a:off x="3728359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Serverless SQL Pool – What, When, Why?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sp>
        <p:nvSpPr>
          <p:cNvPr id="11" name="Rectangle 10" descr="Processor">
            <a:extLst>
              <a:ext uri="{FF2B5EF4-FFF2-40B4-BE49-F238E27FC236}">
                <a16:creationId xmlns:a16="http://schemas.microsoft.com/office/drawing/2014/main" id="{342D9C9F-A1F4-4000-AD11-7BD585C0C49A}"/>
              </a:ext>
            </a:extLst>
          </p:cNvPr>
          <p:cNvSpPr/>
          <p:nvPr/>
        </p:nvSpPr>
        <p:spPr>
          <a:xfrm>
            <a:off x="5795458" y="3449743"/>
            <a:ext cx="641513" cy="64151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A9B476-F88C-4BC4-A6E3-8C8E584F0F08}"/>
              </a:ext>
            </a:extLst>
          </p:cNvPr>
          <p:cNvSpPr/>
          <p:nvPr/>
        </p:nvSpPr>
        <p:spPr>
          <a:xfrm>
            <a:off x="5403422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T-SQL – what is (im)possible?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sp>
        <p:nvSpPr>
          <p:cNvPr id="13" name="Rectangle 12" descr="Computer">
            <a:extLst>
              <a:ext uri="{FF2B5EF4-FFF2-40B4-BE49-F238E27FC236}">
                <a16:creationId xmlns:a16="http://schemas.microsoft.com/office/drawing/2014/main" id="{D4ADE119-7E02-421A-8E0C-357DCBB2DF83}"/>
              </a:ext>
            </a:extLst>
          </p:cNvPr>
          <p:cNvSpPr/>
          <p:nvPr/>
        </p:nvSpPr>
        <p:spPr>
          <a:xfrm>
            <a:off x="7470522" y="3449743"/>
            <a:ext cx="641513" cy="641513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14261E-132D-4BB9-840F-4C6378E33A29}"/>
              </a:ext>
            </a:extLst>
          </p:cNvPr>
          <p:cNvSpPr/>
          <p:nvPr/>
        </p:nvSpPr>
        <p:spPr>
          <a:xfrm>
            <a:off x="7078486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DOs &amp; DON‘Ts of Serverless SQL Pool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sp>
        <p:nvSpPr>
          <p:cNvPr id="16" name="Rectangle 15" descr="Dollar">
            <a:extLst>
              <a:ext uri="{FF2B5EF4-FFF2-40B4-BE49-F238E27FC236}">
                <a16:creationId xmlns:a16="http://schemas.microsoft.com/office/drawing/2014/main" id="{D8A8B844-EDD1-49A7-B3A2-402D459581B2}"/>
              </a:ext>
            </a:extLst>
          </p:cNvPr>
          <p:cNvSpPr/>
          <p:nvPr/>
        </p:nvSpPr>
        <p:spPr>
          <a:xfrm>
            <a:off x="9145585" y="3449743"/>
            <a:ext cx="641513" cy="641513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64E175-DD0F-4618-8165-C06C9A2B43F8}"/>
              </a:ext>
            </a:extLst>
          </p:cNvPr>
          <p:cNvSpPr/>
          <p:nvPr/>
        </p:nvSpPr>
        <p:spPr>
          <a:xfrm>
            <a:off x="8753549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Show me the $$$ - how much will it cost me?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sp>
        <p:nvSpPr>
          <p:cNvPr id="18" name="Rectangle 17" descr="Play">
            <a:extLst>
              <a:ext uri="{FF2B5EF4-FFF2-40B4-BE49-F238E27FC236}">
                <a16:creationId xmlns:a16="http://schemas.microsoft.com/office/drawing/2014/main" id="{D78741C0-7FF9-4C57-9129-A69C671893C1}"/>
              </a:ext>
            </a:extLst>
          </p:cNvPr>
          <p:cNvSpPr/>
          <p:nvPr/>
        </p:nvSpPr>
        <p:spPr>
          <a:xfrm>
            <a:off x="10820649" y="3449743"/>
            <a:ext cx="641513" cy="641513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127F9E-C4AA-4A50-9C9B-3FA0C6009761}"/>
              </a:ext>
            </a:extLst>
          </p:cNvPr>
          <p:cNvSpPr/>
          <p:nvPr/>
        </p:nvSpPr>
        <p:spPr>
          <a:xfrm>
            <a:off x="10428612" y="4305177"/>
            <a:ext cx="1425585" cy="570234"/>
          </a:xfrm>
          <a:custGeom>
            <a:avLst/>
            <a:gdLst>
              <a:gd name="connsiteX0" fmla="*/ 0 w 1425585"/>
              <a:gd name="connsiteY0" fmla="*/ 0 h 570234"/>
              <a:gd name="connsiteX1" fmla="*/ 1425585 w 1425585"/>
              <a:gd name="connsiteY1" fmla="*/ 0 h 570234"/>
              <a:gd name="connsiteX2" fmla="*/ 1425585 w 1425585"/>
              <a:gd name="connsiteY2" fmla="*/ 570234 h 570234"/>
              <a:gd name="connsiteX3" fmla="*/ 0 w 1425585"/>
              <a:gd name="connsiteY3" fmla="*/ 570234 h 570234"/>
              <a:gd name="connsiteX4" fmla="*/ 0 w 1425585"/>
              <a:gd name="connsiteY4" fmla="*/ 0 h 57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585" h="570234">
                <a:moveTo>
                  <a:pt x="0" y="0"/>
                </a:moveTo>
                <a:lnTo>
                  <a:pt x="1425585" y="0"/>
                </a:lnTo>
                <a:lnTo>
                  <a:pt x="1425585" y="570234"/>
                </a:lnTo>
                <a:lnTo>
                  <a:pt x="0" y="570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AT" sz="1200" kern="1200" dirty="0">
                <a:latin typeface="Gotham Book" panose="02000604040000020004" pitchFamily="50" charset="0"/>
              </a:rPr>
              <a:t>Demo</a:t>
            </a:r>
            <a:endParaRPr lang="en-US" sz="1200" kern="1200" dirty="0">
              <a:latin typeface="Gotham Book" panose="02000604040000020004" pitchFamily="50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C8859A-5543-4A87-BAA4-B87DE739EF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0836" y="5959910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5CDB9-DFF9-4E28-9373-2DB76A72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799184"/>
            <a:ext cx="7272279" cy="14135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900">
                <a:latin typeface="Gotham Medium" panose="02000604030000020004" pitchFamily="50" charset="0"/>
              </a:rPr>
              <a:t>Prerequisite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F1C18"/>
          </a:solidFill>
          <a:ln w="38100" cap="rnd">
            <a:solidFill>
              <a:srgbClr val="EF1C1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7BA30-BF65-4BB6-BDC5-69C9DDE8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12359" y="1530221"/>
            <a:ext cx="3564854" cy="3564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8D9EA-0509-42A4-BC66-EC0CA7B6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1D1A9-EADD-4C43-B6D9-B8DCB8E4D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4E0C4-68B2-4EF9-BA5D-EEDDDC5F33AE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5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2BD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6A30-CEFF-47F4-8828-41B5BBB3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3997-872F-4430-AB0D-5D5855D83AD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754B8A-9D45-4032-AD6C-08DE1B42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3" y="301727"/>
            <a:ext cx="11585196" cy="1149812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dirty="0">
                <a:solidFill>
                  <a:schemeClr val="bg1"/>
                </a:solidFill>
                <a:latin typeface="Gotham Bold" pitchFamily="50" charset="0"/>
              </a:rPr>
              <a:t>Traditional vs Modern data warehousing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6ADBF-58E0-49DC-93C3-9983AB548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511" y="1991037"/>
            <a:ext cx="7842739" cy="3988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B3E24-DC10-4BDA-A8EA-C42DEFAB7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2BD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6A30-CEFF-47F4-8828-41B5BBB3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3997-872F-4430-AB0D-5D5855D83AD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754B8A-9D45-4032-AD6C-08DE1B42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3" y="301727"/>
            <a:ext cx="11585196" cy="1149812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dirty="0">
                <a:solidFill>
                  <a:schemeClr val="bg1"/>
                </a:solidFill>
                <a:latin typeface="Gotham Bold" pitchFamily="50" charset="0"/>
              </a:rPr>
              <a:t>Traditional vs Modern data warehousing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630FE-0F55-4A03-902B-C01FFA0CC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376" y="2668431"/>
            <a:ext cx="5841536" cy="2709950"/>
          </a:xfrm>
          <a:prstGeom prst="rect">
            <a:avLst/>
          </a:prstGeom>
        </p:spPr>
      </p:pic>
      <p:sp>
        <p:nvSpPr>
          <p:cNvPr id="11" name="Subtitle 11">
            <a:extLst>
              <a:ext uri="{FF2B5EF4-FFF2-40B4-BE49-F238E27FC236}">
                <a16:creationId xmlns:a16="http://schemas.microsoft.com/office/drawing/2014/main" id="{778DAE5E-C663-450C-89B3-A7C55E4B37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35711" y="3158291"/>
            <a:ext cx="3978111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de-AT" sz="2400" dirty="0">
                <a:latin typeface="Gotham Medium" panose="02000604030000020004" pitchFamily="50" charset="0"/>
              </a:rPr>
              <a:t>Scalability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50" charset="0"/>
              </a:rPr>
              <a:t>Flexibility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50" charset="0"/>
              </a:rPr>
              <a:t>Cost-efficiency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FD7A35-EA33-47BC-9EBA-F7E0E60C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8" y="2550511"/>
            <a:ext cx="5203989" cy="2945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89E30-A2FB-4CCD-8CD7-334E74EF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0511"/>
            <a:ext cx="5793215" cy="294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4596C-8F30-41F4-835B-EA0514D03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67967B-671C-442F-867F-CDBF2330F741}"/>
              </a:ext>
            </a:extLst>
          </p:cNvPr>
          <p:cNvSpPr txBox="1">
            <a:spLocks/>
          </p:cNvSpPr>
          <p:nvPr/>
        </p:nvSpPr>
        <p:spPr>
          <a:xfrm>
            <a:off x="640079" y="325369"/>
            <a:ext cx="5592769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100" dirty="0">
                <a:latin typeface="Gotham Bold" pitchFamily="50" charset="0"/>
              </a:rPr>
              <a:t>What is Synapse Analytics?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F5942"/>
          </a:solidFill>
          <a:ln w="38100" cap="rnd">
            <a:solidFill>
              <a:srgbClr val="DF594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B9BDF875-2B8D-47A5-B517-2DE8ECD96FC8}"/>
              </a:ext>
            </a:extLst>
          </p:cNvPr>
          <p:cNvSpPr txBox="1">
            <a:spLocks/>
          </p:cNvSpPr>
          <p:nvPr/>
        </p:nvSpPr>
        <p:spPr>
          <a:xfrm>
            <a:off x="640079" y="3584327"/>
            <a:ext cx="5962056" cy="999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dirty="0">
                <a:latin typeface="Gotham Book" panose="02000604040000020004" pitchFamily="50" charset="0"/>
              </a:rPr>
              <a:t>End-to-End Analytics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2DDD6-ED0B-4606-875A-86BEA55E9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r="-1" b="-1"/>
          <a:stretch/>
        </p:blipFill>
        <p:spPr>
          <a:xfrm>
            <a:off x="6602136" y="647535"/>
            <a:ext cx="4464216" cy="445072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A42E7-11B7-4A64-BE66-F009359B2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FA54BC-7740-4647-BF8F-D911166AA736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388C8-915D-49C4-8D00-870AEA5B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8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B6FC5C-72CC-40E3-B41C-6CEF1946F857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5166372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300" dirty="0">
                <a:latin typeface="Gotham Book" panose="02000604040000020004" pitchFamily="50" charset="0"/>
              </a:rPr>
              <a:t>What is Synapse Analytics?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B551"/>
          </a:solidFill>
          <a:ln w="38100" cap="rnd">
            <a:solidFill>
              <a:srgbClr val="FFB5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D613BA8A-E43A-4629-8790-0AA461F9C5A9}"/>
              </a:ext>
            </a:extLst>
          </p:cNvPr>
          <p:cNvSpPr txBox="1">
            <a:spLocks/>
          </p:cNvSpPr>
          <p:nvPr/>
        </p:nvSpPr>
        <p:spPr>
          <a:xfrm>
            <a:off x="7200546" y="2664886"/>
            <a:ext cx="4357469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dirty="0">
                <a:latin typeface="Gotham Book" panose="02000604040000020004" pitchFamily="50" charset="0"/>
              </a:rPr>
              <a:t>SQL </a:t>
            </a:r>
          </a:p>
          <a:p>
            <a:pPr marL="342900"/>
            <a:r>
              <a:rPr lang="en-US" dirty="0">
                <a:latin typeface="Gotham Book" panose="02000604040000020004" pitchFamily="50" charset="0"/>
              </a:rPr>
              <a:t>Apache Spark</a:t>
            </a:r>
          </a:p>
          <a:p>
            <a:pPr marL="342900"/>
            <a:r>
              <a:rPr lang="en-US" dirty="0">
                <a:latin typeface="Gotham Book" panose="02000604040000020004" pitchFamily="50" charset="0"/>
              </a:rPr>
              <a:t>ADLS2</a:t>
            </a:r>
          </a:p>
          <a:p>
            <a:pPr marL="342900"/>
            <a:r>
              <a:rPr lang="en-US" dirty="0">
                <a:latin typeface="Gotham Book" panose="02000604040000020004" pitchFamily="50" charset="0"/>
              </a:rPr>
              <a:t>Pipelines</a:t>
            </a:r>
          </a:p>
          <a:p>
            <a:pPr marL="342900"/>
            <a:r>
              <a:rPr lang="en-US" dirty="0">
                <a:latin typeface="Gotham Book" panose="02000604040000020004" pitchFamily="50" charset="0"/>
              </a:rPr>
              <a:t>Power BI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467FE3-1BCF-4F32-9388-8FED328A5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376489"/>
            <a:ext cx="7200547" cy="40503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2BEBB6-2A5F-483B-A5EE-5B3439C1F7DE}"/>
              </a:ext>
            </a:extLst>
          </p:cNvPr>
          <p:cNvSpPr/>
          <p:nvPr/>
        </p:nvSpPr>
        <p:spPr>
          <a:xfrm>
            <a:off x="2509934" y="3545633"/>
            <a:ext cx="1306285" cy="10170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91A60-7F09-4EC1-9ADC-1E7ECED34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3AF7D7-37CF-4459-8A05-8FDD96026285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05F74B-3D6E-4021-9254-D19A22E19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FE000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CB32C0-38D9-456C-89A1-1821FD53132F}"/>
              </a:ext>
            </a:extLst>
          </p:cNvPr>
          <p:cNvSpPr txBox="1">
            <a:spLocks/>
          </p:cNvSpPr>
          <p:nvPr/>
        </p:nvSpPr>
        <p:spPr>
          <a:xfrm>
            <a:off x="1039163" y="1762169"/>
            <a:ext cx="4073110" cy="312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Gotham Book" panose="02000604040000020004" pitchFamily="50" charset="0"/>
              </a:rPr>
              <a:t>Synapse Analytics Pools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C5F63E1-8ACF-4AFF-A9C9-7BCCF838E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55403" y="904949"/>
            <a:ext cx="6362636" cy="3578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91A60-7F09-4EC1-9ADC-1E7ECED34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8" name="Subtitle 11">
            <a:extLst>
              <a:ext uri="{FF2B5EF4-FFF2-40B4-BE49-F238E27FC236}">
                <a16:creationId xmlns:a16="http://schemas.microsoft.com/office/drawing/2014/main" id="{2B683E1E-D2A4-4AC1-B4FB-64D9CF94ED1D}"/>
              </a:ext>
            </a:extLst>
          </p:cNvPr>
          <p:cNvSpPr txBox="1">
            <a:spLocks/>
          </p:cNvSpPr>
          <p:nvPr/>
        </p:nvSpPr>
        <p:spPr>
          <a:xfrm>
            <a:off x="7363613" y="5225459"/>
            <a:ext cx="3412049" cy="8853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400" dirty="0">
                <a:latin typeface="Gotham Medium" panose="02000604030000020004" pitchFamily="50" charset="0"/>
              </a:rPr>
              <a:t>2 SQL-based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50" charset="0"/>
              </a:rPr>
              <a:t>2 Provisioned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47150-5601-4911-A4B7-13A613EC4848}"/>
              </a:ext>
            </a:extLst>
          </p:cNvPr>
          <p:cNvSpPr txBox="1"/>
          <p:nvPr/>
        </p:nvSpPr>
        <p:spPr>
          <a:xfrm>
            <a:off x="1627549" y="6122764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  <a:latin typeface="Gotham Book" panose="02000604040000020004" pitchFamily="50" charset="0"/>
              </a:rPr>
              <a:t>@DataMozart</a:t>
            </a:r>
            <a:endParaRPr lang="en-US" dirty="0">
              <a:solidFill>
                <a:srgbClr val="7030A0"/>
              </a:solidFill>
              <a:latin typeface="Gotham Book" panose="02000604040000020004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2A6B97-2BFC-4911-A3DF-932D50CF9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408" y="5955262"/>
            <a:ext cx="507601" cy="6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949</Words>
  <Application>Microsoft Office PowerPoint</Application>
  <PresentationFormat>Widescreen</PresentationFormat>
  <Paragraphs>188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Gotham Bold</vt:lpstr>
      <vt:lpstr>Gotham Book</vt:lpstr>
      <vt:lpstr>Gotham Medium</vt:lpstr>
      <vt:lpstr>Modern Love</vt:lpstr>
      <vt:lpstr>The Hand</vt:lpstr>
      <vt:lpstr>Wingdings</vt:lpstr>
      <vt:lpstr>SketchyVTI</vt:lpstr>
      <vt:lpstr>Office Theme</vt:lpstr>
      <vt:lpstr>Custom Design</vt:lpstr>
      <vt:lpstr>Power BI &amp; Synapse – The Art of (im)possible!</vt:lpstr>
      <vt:lpstr>PowerPoint Presentation</vt:lpstr>
      <vt:lpstr>Contents at a glance</vt:lpstr>
      <vt:lpstr>Prerequisite</vt:lpstr>
      <vt:lpstr>Traditional vs Modern data warehousing</vt:lpstr>
      <vt:lpstr>Traditional vs Modern data warehousing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much will it cost me???</vt:lpstr>
      <vt:lpstr>Cost Control</vt:lpstr>
      <vt:lpstr>Power BI &amp; Serverless SQL</vt:lpstr>
      <vt:lpstr>Power BI &amp; Serverless SQL</vt:lpstr>
      <vt:lpstr>Power BI &amp; Serverless SQL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Synapse Analytics for Power BI Developers</dc:title>
  <dc:creator>Nikola Ilic</dc:creator>
  <cp:lastModifiedBy>Nikola Ilic</cp:lastModifiedBy>
  <cp:revision>30</cp:revision>
  <dcterms:created xsi:type="dcterms:W3CDTF">2021-06-02T12:24:35Z</dcterms:created>
  <dcterms:modified xsi:type="dcterms:W3CDTF">2021-06-12T10:03:11Z</dcterms:modified>
</cp:coreProperties>
</file>